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9" r:id="rId5"/>
    <p:sldId id="285" r:id="rId6"/>
    <p:sldId id="286" r:id="rId7"/>
    <p:sldId id="282" r:id="rId8"/>
    <p:sldId id="268" r:id="rId9"/>
    <p:sldId id="263" r:id="rId10"/>
    <p:sldId id="264" r:id="rId11"/>
    <p:sldId id="265" r:id="rId12"/>
    <p:sldId id="266" r:id="rId13"/>
    <p:sldId id="283" r:id="rId14"/>
    <p:sldId id="288" r:id="rId15"/>
    <p:sldId id="290" r:id="rId16"/>
    <p:sldId id="287" r:id="rId17"/>
    <p:sldId id="291" r:id="rId18"/>
    <p:sldId id="292" r:id="rId19"/>
    <p:sldId id="284" r:id="rId20"/>
    <p:sldId id="280" r:id="rId21"/>
    <p:sldId id="281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8B6F"/>
    <a:srgbClr val="404040"/>
    <a:srgbClr val="499894"/>
    <a:srgbClr val="6A6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 autoAdjust="0"/>
    <p:restoredTop sz="94660"/>
  </p:normalViewPr>
  <p:slideViewPr>
    <p:cSldViewPr snapToGrid="0">
      <p:cViewPr>
        <p:scale>
          <a:sx n="100" d="100"/>
          <a:sy n="100" d="100"/>
        </p:scale>
        <p:origin x="954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169CB3-B56F-4919-B8CC-CF047B918F4B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3092B1-660E-45CA-91D6-4575697004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07CF9-6D89-4471-B6FE-02A8D9D8DE16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C52220-005E-4E65-8068-41A698C5729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07CF9-6D89-4471-B6FE-02A8D9D8DE16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C52220-005E-4E65-8068-41A698C5729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07CF9-6D89-4471-B6FE-02A8D9D8DE16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C52220-005E-4E65-8068-41A698C5729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5166450" y="1186769"/>
            <a:ext cx="1900156" cy="1900148"/>
          </a:xfrm>
          <a:custGeom>
            <a:avLst/>
            <a:gdLst>
              <a:gd name="connsiteX0" fmla="*/ 950078 w 1900156"/>
              <a:gd name="connsiteY0" fmla="*/ 0 h 1900148"/>
              <a:gd name="connsiteX1" fmla="*/ 1900156 w 1900156"/>
              <a:gd name="connsiteY1" fmla="*/ 950074 h 1900148"/>
              <a:gd name="connsiteX2" fmla="*/ 950078 w 1900156"/>
              <a:gd name="connsiteY2" fmla="*/ 1900148 h 1900148"/>
              <a:gd name="connsiteX3" fmla="*/ 0 w 1900156"/>
              <a:gd name="connsiteY3" fmla="*/ 950074 h 1900148"/>
              <a:gd name="connsiteX4" fmla="*/ 950078 w 1900156"/>
              <a:gd name="connsiteY4" fmla="*/ 0 h 1900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0156" h="1900148">
                <a:moveTo>
                  <a:pt x="950078" y="0"/>
                </a:moveTo>
                <a:cubicBezTo>
                  <a:pt x="1474792" y="0"/>
                  <a:pt x="1900156" y="425363"/>
                  <a:pt x="1900156" y="950074"/>
                </a:cubicBezTo>
                <a:cubicBezTo>
                  <a:pt x="1900156" y="1474785"/>
                  <a:pt x="1474792" y="1900148"/>
                  <a:pt x="950078" y="1900148"/>
                </a:cubicBezTo>
                <a:cubicBezTo>
                  <a:pt x="425364" y="1900148"/>
                  <a:pt x="0" y="1474785"/>
                  <a:pt x="0" y="950074"/>
                </a:cubicBezTo>
                <a:cubicBezTo>
                  <a:pt x="0" y="425363"/>
                  <a:pt x="425364" y="0"/>
                  <a:pt x="95007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E1EA2-41CE-4F97-BCC4-DA971FE29212}" type="datetime1">
              <a:rPr lang="en-US" smtClean="0"/>
              <a:t>6/13/2018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7122-DD58-4B2A-BC02-A0C1482E4B6E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5" hasCustomPrompt="1"/>
          </p:nvPr>
        </p:nvSpPr>
        <p:spPr>
          <a:xfrm>
            <a:off x="8952190" y="1186769"/>
            <a:ext cx="1900156" cy="1900148"/>
          </a:xfrm>
          <a:custGeom>
            <a:avLst/>
            <a:gdLst>
              <a:gd name="connsiteX0" fmla="*/ 950078 w 1900156"/>
              <a:gd name="connsiteY0" fmla="*/ 0 h 1900148"/>
              <a:gd name="connsiteX1" fmla="*/ 1900156 w 1900156"/>
              <a:gd name="connsiteY1" fmla="*/ 950074 h 1900148"/>
              <a:gd name="connsiteX2" fmla="*/ 950078 w 1900156"/>
              <a:gd name="connsiteY2" fmla="*/ 1900148 h 1900148"/>
              <a:gd name="connsiteX3" fmla="*/ 0 w 1900156"/>
              <a:gd name="connsiteY3" fmla="*/ 950074 h 1900148"/>
              <a:gd name="connsiteX4" fmla="*/ 950078 w 1900156"/>
              <a:gd name="connsiteY4" fmla="*/ 0 h 1900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0156" h="1900148">
                <a:moveTo>
                  <a:pt x="950078" y="0"/>
                </a:moveTo>
                <a:cubicBezTo>
                  <a:pt x="1474792" y="0"/>
                  <a:pt x="1900156" y="425363"/>
                  <a:pt x="1900156" y="950074"/>
                </a:cubicBezTo>
                <a:cubicBezTo>
                  <a:pt x="1900156" y="1474785"/>
                  <a:pt x="1474792" y="1900148"/>
                  <a:pt x="950078" y="1900148"/>
                </a:cubicBezTo>
                <a:cubicBezTo>
                  <a:pt x="425364" y="1900148"/>
                  <a:pt x="0" y="1474785"/>
                  <a:pt x="0" y="950074"/>
                </a:cubicBezTo>
                <a:cubicBezTo>
                  <a:pt x="0" y="425363"/>
                  <a:pt x="425364" y="0"/>
                  <a:pt x="95007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6" hasCustomPrompt="1"/>
          </p:nvPr>
        </p:nvSpPr>
        <p:spPr>
          <a:xfrm>
            <a:off x="1380709" y="1186769"/>
            <a:ext cx="1900156" cy="1900148"/>
          </a:xfrm>
          <a:custGeom>
            <a:avLst/>
            <a:gdLst>
              <a:gd name="connsiteX0" fmla="*/ 950078 w 1900156"/>
              <a:gd name="connsiteY0" fmla="*/ 0 h 1900148"/>
              <a:gd name="connsiteX1" fmla="*/ 1900156 w 1900156"/>
              <a:gd name="connsiteY1" fmla="*/ 950074 h 1900148"/>
              <a:gd name="connsiteX2" fmla="*/ 950078 w 1900156"/>
              <a:gd name="connsiteY2" fmla="*/ 1900148 h 1900148"/>
              <a:gd name="connsiteX3" fmla="*/ 0 w 1900156"/>
              <a:gd name="connsiteY3" fmla="*/ 950074 h 1900148"/>
              <a:gd name="connsiteX4" fmla="*/ 950078 w 1900156"/>
              <a:gd name="connsiteY4" fmla="*/ 0 h 1900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0156" h="1900148">
                <a:moveTo>
                  <a:pt x="950078" y="0"/>
                </a:moveTo>
                <a:cubicBezTo>
                  <a:pt x="1474792" y="0"/>
                  <a:pt x="1900156" y="425363"/>
                  <a:pt x="1900156" y="950074"/>
                </a:cubicBezTo>
                <a:cubicBezTo>
                  <a:pt x="1900156" y="1474785"/>
                  <a:pt x="1474792" y="1900148"/>
                  <a:pt x="950078" y="1900148"/>
                </a:cubicBezTo>
                <a:cubicBezTo>
                  <a:pt x="425364" y="1900148"/>
                  <a:pt x="0" y="1474785"/>
                  <a:pt x="0" y="950074"/>
                </a:cubicBezTo>
                <a:cubicBezTo>
                  <a:pt x="0" y="425363"/>
                  <a:pt x="425364" y="0"/>
                  <a:pt x="95007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E1EA2-41CE-4F97-BCC4-DA971FE29212}" type="datetime1">
              <a:rPr lang="en-US" smtClean="0"/>
              <a:t>6/13/2018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7122-DD58-4B2A-BC02-A0C1482E4B6E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5" hasCustomPrompt="1"/>
          </p:nvPr>
        </p:nvSpPr>
        <p:spPr>
          <a:xfrm>
            <a:off x="3683836" y="2633197"/>
            <a:ext cx="2264585" cy="3131672"/>
          </a:xfrm>
          <a:custGeom>
            <a:avLst/>
            <a:gdLst>
              <a:gd name="connsiteX0" fmla="*/ 0 w 2264585"/>
              <a:gd name="connsiteY0" fmla="*/ 0 h 3131672"/>
              <a:gd name="connsiteX1" fmla="*/ 2264585 w 2264585"/>
              <a:gd name="connsiteY1" fmla="*/ 0 h 3131672"/>
              <a:gd name="connsiteX2" fmla="*/ 2264585 w 2264585"/>
              <a:gd name="connsiteY2" fmla="*/ 3131672 h 3131672"/>
              <a:gd name="connsiteX3" fmla="*/ 0 w 2264585"/>
              <a:gd name="connsiteY3" fmla="*/ 3131672 h 3131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4585" h="3131672">
                <a:moveTo>
                  <a:pt x="0" y="0"/>
                </a:moveTo>
                <a:lnTo>
                  <a:pt x="2264585" y="0"/>
                </a:lnTo>
                <a:lnTo>
                  <a:pt x="2264585" y="3131672"/>
                </a:lnTo>
                <a:lnTo>
                  <a:pt x="0" y="31316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6" hasCustomPrompt="1"/>
          </p:nvPr>
        </p:nvSpPr>
        <p:spPr>
          <a:xfrm>
            <a:off x="8784416" y="2633197"/>
            <a:ext cx="2264585" cy="3131672"/>
          </a:xfrm>
          <a:custGeom>
            <a:avLst/>
            <a:gdLst>
              <a:gd name="connsiteX0" fmla="*/ 0 w 2264585"/>
              <a:gd name="connsiteY0" fmla="*/ 0 h 3131672"/>
              <a:gd name="connsiteX1" fmla="*/ 2264585 w 2264585"/>
              <a:gd name="connsiteY1" fmla="*/ 0 h 3131672"/>
              <a:gd name="connsiteX2" fmla="*/ 2264585 w 2264585"/>
              <a:gd name="connsiteY2" fmla="*/ 3131672 h 3131672"/>
              <a:gd name="connsiteX3" fmla="*/ 0 w 2264585"/>
              <a:gd name="connsiteY3" fmla="*/ 3131672 h 3131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4585" h="3131672">
                <a:moveTo>
                  <a:pt x="0" y="0"/>
                </a:moveTo>
                <a:lnTo>
                  <a:pt x="2264585" y="0"/>
                </a:lnTo>
                <a:lnTo>
                  <a:pt x="2264585" y="3131672"/>
                </a:lnTo>
                <a:lnTo>
                  <a:pt x="0" y="31316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7" hasCustomPrompt="1"/>
          </p:nvPr>
        </p:nvSpPr>
        <p:spPr>
          <a:xfrm>
            <a:off x="6234126" y="2633197"/>
            <a:ext cx="2264585" cy="3131672"/>
          </a:xfrm>
          <a:custGeom>
            <a:avLst/>
            <a:gdLst>
              <a:gd name="connsiteX0" fmla="*/ 0 w 2264585"/>
              <a:gd name="connsiteY0" fmla="*/ 0 h 3131672"/>
              <a:gd name="connsiteX1" fmla="*/ 2264585 w 2264585"/>
              <a:gd name="connsiteY1" fmla="*/ 0 h 3131672"/>
              <a:gd name="connsiteX2" fmla="*/ 2264585 w 2264585"/>
              <a:gd name="connsiteY2" fmla="*/ 3131672 h 3131672"/>
              <a:gd name="connsiteX3" fmla="*/ 0 w 2264585"/>
              <a:gd name="connsiteY3" fmla="*/ 3131672 h 3131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4585" h="3131672">
                <a:moveTo>
                  <a:pt x="0" y="0"/>
                </a:moveTo>
                <a:lnTo>
                  <a:pt x="2264585" y="0"/>
                </a:lnTo>
                <a:lnTo>
                  <a:pt x="2264585" y="3131672"/>
                </a:lnTo>
                <a:lnTo>
                  <a:pt x="0" y="31316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8" hasCustomPrompt="1"/>
          </p:nvPr>
        </p:nvSpPr>
        <p:spPr>
          <a:xfrm>
            <a:off x="1133547" y="2633197"/>
            <a:ext cx="2264585" cy="3131672"/>
          </a:xfrm>
          <a:custGeom>
            <a:avLst/>
            <a:gdLst>
              <a:gd name="connsiteX0" fmla="*/ 0 w 2264585"/>
              <a:gd name="connsiteY0" fmla="*/ 0 h 3131672"/>
              <a:gd name="connsiteX1" fmla="*/ 2264585 w 2264585"/>
              <a:gd name="connsiteY1" fmla="*/ 0 h 3131672"/>
              <a:gd name="connsiteX2" fmla="*/ 2264585 w 2264585"/>
              <a:gd name="connsiteY2" fmla="*/ 3131672 h 3131672"/>
              <a:gd name="connsiteX3" fmla="*/ 0 w 2264585"/>
              <a:gd name="connsiteY3" fmla="*/ 3131672 h 3131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4585" h="3131672">
                <a:moveTo>
                  <a:pt x="0" y="0"/>
                </a:moveTo>
                <a:lnTo>
                  <a:pt x="2264585" y="0"/>
                </a:lnTo>
                <a:lnTo>
                  <a:pt x="2264585" y="3131672"/>
                </a:lnTo>
                <a:lnTo>
                  <a:pt x="0" y="31316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E1EA2-41CE-4F97-BCC4-DA971FE29212}" type="datetime1">
              <a:rPr lang="en-US" smtClean="0"/>
              <a:t>6/13/2018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7122-DD58-4B2A-BC02-A0C1482E4B6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6872499" y="2"/>
            <a:ext cx="5331224" cy="5426605"/>
          </a:xfrm>
          <a:custGeom>
            <a:avLst/>
            <a:gdLst>
              <a:gd name="connsiteX0" fmla="*/ 1261721 w 5331224"/>
              <a:gd name="connsiteY0" fmla="*/ 0 h 5426605"/>
              <a:gd name="connsiteX1" fmla="*/ 5331224 w 5331224"/>
              <a:gd name="connsiteY1" fmla="*/ 0 h 5426605"/>
              <a:gd name="connsiteX2" fmla="*/ 5331224 w 5331224"/>
              <a:gd name="connsiteY2" fmla="*/ 4260264 h 5426605"/>
              <a:gd name="connsiteX3" fmla="*/ 4762871 w 5331224"/>
              <a:gd name="connsiteY3" fmla="*/ 4828618 h 5426605"/>
              <a:gd name="connsiteX4" fmla="*/ 1875533 w 5331224"/>
              <a:gd name="connsiteY4" fmla="*/ 4828618 h 5426605"/>
              <a:gd name="connsiteX5" fmla="*/ 597987 w 5331224"/>
              <a:gd name="connsiteY5" fmla="*/ 3551072 h 5426605"/>
              <a:gd name="connsiteX6" fmla="*/ 597987 w 5331224"/>
              <a:gd name="connsiteY6" fmla="*/ 663734 h 5426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31224" h="5426605">
                <a:moveTo>
                  <a:pt x="1261721" y="0"/>
                </a:moveTo>
                <a:lnTo>
                  <a:pt x="5331224" y="0"/>
                </a:lnTo>
                <a:lnTo>
                  <a:pt x="5331224" y="4260264"/>
                </a:lnTo>
                <a:lnTo>
                  <a:pt x="4762871" y="4828618"/>
                </a:lnTo>
                <a:cubicBezTo>
                  <a:pt x="3965555" y="5625934"/>
                  <a:pt x="2672849" y="5625934"/>
                  <a:pt x="1875533" y="4828618"/>
                </a:cubicBezTo>
                <a:lnTo>
                  <a:pt x="597987" y="3551072"/>
                </a:lnTo>
                <a:cubicBezTo>
                  <a:pt x="-199329" y="2753756"/>
                  <a:pt x="-199329" y="1461050"/>
                  <a:pt x="597987" y="6637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E1EA2-41CE-4F97-BCC4-DA971FE29212}" type="datetime1">
              <a:rPr lang="en-US" smtClean="0"/>
              <a:t>6/13/2018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7122-DD58-4B2A-BC02-A0C1482E4B6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9" hasCustomPrompt="1"/>
          </p:nvPr>
        </p:nvSpPr>
        <p:spPr>
          <a:xfrm>
            <a:off x="6091434" y="933643"/>
            <a:ext cx="4957566" cy="4990717"/>
          </a:xfrm>
          <a:custGeom>
            <a:avLst/>
            <a:gdLst>
              <a:gd name="connsiteX0" fmla="*/ 4163046 w 4957566"/>
              <a:gd name="connsiteY0" fmla="*/ 2535068 h 4990717"/>
              <a:gd name="connsiteX1" fmla="*/ 4507326 w 4957566"/>
              <a:gd name="connsiteY1" fmla="*/ 2850711 h 4990717"/>
              <a:gd name="connsiteX2" fmla="*/ 2545322 w 4957566"/>
              <a:gd name="connsiteY2" fmla="*/ 4990717 h 4990717"/>
              <a:gd name="connsiteX3" fmla="*/ 2201042 w 4957566"/>
              <a:gd name="connsiteY3" fmla="*/ 4675074 h 4990717"/>
              <a:gd name="connsiteX4" fmla="*/ 4613286 w 4957566"/>
              <a:gd name="connsiteY4" fmla="*/ 1171964 h 4990717"/>
              <a:gd name="connsiteX5" fmla="*/ 4957566 w 4957566"/>
              <a:gd name="connsiteY5" fmla="*/ 1487607 h 4990717"/>
              <a:gd name="connsiteX6" fmla="*/ 2420026 w 4957566"/>
              <a:gd name="connsiteY6" fmla="*/ 4255365 h 4990717"/>
              <a:gd name="connsiteX7" fmla="*/ 2075747 w 4957566"/>
              <a:gd name="connsiteY7" fmla="*/ 3939722 h 4990717"/>
              <a:gd name="connsiteX8" fmla="*/ 3996326 w 4957566"/>
              <a:gd name="connsiteY8" fmla="*/ 972882 h 4990717"/>
              <a:gd name="connsiteX9" fmla="*/ 4340606 w 4957566"/>
              <a:gd name="connsiteY9" fmla="*/ 1288524 h 4990717"/>
              <a:gd name="connsiteX10" fmla="*/ 949047 w 4957566"/>
              <a:gd name="connsiteY10" fmla="*/ 4987783 h 4990717"/>
              <a:gd name="connsiteX11" fmla="*/ 604767 w 4957566"/>
              <a:gd name="connsiteY11" fmla="*/ 4672140 h 4990717"/>
              <a:gd name="connsiteX12" fmla="*/ 2574281 w 4957566"/>
              <a:gd name="connsiteY12" fmla="*/ 777808 h 4990717"/>
              <a:gd name="connsiteX13" fmla="*/ 2918560 w 4957566"/>
              <a:gd name="connsiteY13" fmla="*/ 1093450 h 4990717"/>
              <a:gd name="connsiteX14" fmla="*/ 344280 w 4957566"/>
              <a:gd name="connsiteY14" fmla="*/ 3901284 h 4990717"/>
              <a:gd name="connsiteX15" fmla="*/ 0 w 4957566"/>
              <a:gd name="connsiteY15" fmla="*/ 3585640 h 4990717"/>
              <a:gd name="connsiteX16" fmla="*/ 4065393 w 4957566"/>
              <a:gd name="connsiteY16" fmla="*/ 25530 h 4990717"/>
              <a:gd name="connsiteX17" fmla="*/ 4409672 w 4957566"/>
              <a:gd name="connsiteY17" fmla="*/ 341172 h 4990717"/>
              <a:gd name="connsiteX18" fmla="*/ 1046630 w 4957566"/>
              <a:gd name="connsiteY18" fmla="*/ 4009327 h 4990717"/>
              <a:gd name="connsiteX19" fmla="*/ 702350 w 4957566"/>
              <a:gd name="connsiteY19" fmla="*/ 3693685 h 4990717"/>
              <a:gd name="connsiteX20" fmla="*/ 2485693 w 4957566"/>
              <a:gd name="connsiteY20" fmla="*/ 0 h 4990717"/>
              <a:gd name="connsiteX21" fmla="*/ 2829973 w 4957566"/>
              <a:gd name="connsiteY21" fmla="*/ 315643 h 4990717"/>
              <a:gd name="connsiteX22" fmla="*/ 782488 w 4957566"/>
              <a:gd name="connsiteY22" fmla="*/ 2548887 h 4990717"/>
              <a:gd name="connsiteX23" fmla="*/ 438209 w 4957566"/>
              <a:gd name="connsiteY23" fmla="*/ 2233243 h 499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957566" h="4990717">
                <a:moveTo>
                  <a:pt x="4163046" y="2535068"/>
                </a:moveTo>
                <a:lnTo>
                  <a:pt x="4507326" y="2850711"/>
                </a:lnTo>
                <a:lnTo>
                  <a:pt x="2545322" y="4990717"/>
                </a:lnTo>
                <a:lnTo>
                  <a:pt x="2201042" y="4675074"/>
                </a:lnTo>
                <a:close/>
                <a:moveTo>
                  <a:pt x="4613286" y="1171964"/>
                </a:moveTo>
                <a:lnTo>
                  <a:pt x="4957566" y="1487607"/>
                </a:lnTo>
                <a:lnTo>
                  <a:pt x="2420026" y="4255365"/>
                </a:lnTo>
                <a:lnTo>
                  <a:pt x="2075747" y="3939722"/>
                </a:lnTo>
                <a:close/>
                <a:moveTo>
                  <a:pt x="3996326" y="972882"/>
                </a:moveTo>
                <a:lnTo>
                  <a:pt x="4340606" y="1288524"/>
                </a:lnTo>
                <a:lnTo>
                  <a:pt x="949047" y="4987783"/>
                </a:lnTo>
                <a:lnTo>
                  <a:pt x="604767" y="4672140"/>
                </a:lnTo>
                <a:close/>
                <a:moveTo>
                  <a:pt x="2574281" y="777808"/>
                </a:moveTo>
                <a:lnTo>
                  <a:pt x="2918560" y="1093450"/>
                </a:lnTo>
                <a:lnTo>
                  <a:pt x="344280" y="3901284"/>
                </a:lnTo>
                <a:lnTo>
                  <a:pt x="0" y="3585640"/>
                </a:lnTo>
                <a:close/>
                <a:moveTo>
                  <a:pt x="4065393" y="25530"/>
                </a:moveTo>
                <a:lnTo>
                  <a:pt x="4409672" y="341172"/>
                </a:lnTo>
                <a:lnTo>
                  <a:pt x="1046630" y="4009327"/>
                </a:lnTo>
                <a:lnTo>
                  <a:pt x="702350" y="3693685"/>
                </a:lnTo>
                <a:close/>
                <a:moveTo>
                  <a:pt x="2485693" y="0"/>
                </a:moveTo>
                <a:lnTo>
                  <a:pt x="2829973" y="315643"/>
                </a:lnTo>
                <a:lnTo>
                  <a:pt x="782488" y="2548887"/>
                </a:lnTo>
                <a:lnTo>
                  <a:pt x="438209" y="223324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07CF9-6D89-4471-B6FE-02A8D9D8DE16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C52220-005E-4E65-8068-41A698C5729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07CF9-6D89-4471-B6FE-02A8D9D8DE16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C52220-005E-4E65-8068-41A698C5729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07CF9-6D89-4471-B6FE-02A8D9D8DE16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C52220-005E-4E65-8068-41A698C5729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07CF9-6D89-4471-B6FE-02A8D9D8DE16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C52220-005E-4E65-8068-41A698C5729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07CF9-6D89-4471-B6FE-02A8D9D8DE16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C52220-005E-4E65-8068-41A698C5729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07CF9-6D89-4471-B6FE-02A8D9D8DE16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C52220-005E-4E65-8068-41A698C5729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07CF9-6D89-4471-B6FE-02A8D9D8DE16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C52220-005E-4E65-8068-41A698C5729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07CF9-6D89-4471-B6FE-02A8D9D8DE16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C52220-005E-4E65-8068-41A698C5729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17" cstate="print"/>
          <a:srcRect/>
          <a:stretch>
            <a:fillRect/>
          </a:stretch>
        </p:blipFill>
        <p:spPr>
          <a:xfrm rot="16200000">
            <a:off x="2686626" y="-2686626"/>
            <a:ext cx="6858001" cy="1223124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jpe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11" Type="http://schemas.openxmlformats.org/officeDocument/2006/relationships/image" Target="../media/image39.png"/><Relationship Id="rId5" Type="http://schemas.openxmlformats.org/officeDocument/2006/relationships/image" Target="../media/image16.png"/><Relationship Id="rId10" Type="http://schemas.openxmlformats.org/officeDocument/2006/relationships/image" Target="../media/image38.png"/><Relationship Id="rId4" Type="http://schemas.openxmlformats.org/officeDocument/2006/relationships/image" Target="../media/image3.png"/><Relationship Id="rId9" Type="http://schemas.openxmlformats.org/officeDocument/2006/relationships/image" Target="../media/image37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6.png"/><Relationship Id="rId10" Type="http://schemas.openxmlformats.org/officeDocument/2006/relationships/image" Target="../media/image40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6.png"/><Relationship Id="rId10" Type="http://schemas.openxmlformats.org/officeDocument/2006/relationships/image" Target="../media/image41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25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7.png"/><Relationship Id="rId4" Type="http://schemas.openxmlformats.org/officeDocument/2006/relationships/image" Target="../media/image16.png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6.png"/><Relationship Id="rId4" Type="http://schemas.openxmlformats.org/officeDocument/2006/relationships/image" Target="../media/image27.png"/><Relationship Id="rId9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3.png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12" Type="http://schemas.openxmlformats.org/officeDocument/2006/relationships/image" Target="../media/image9.png"/><Relationship Id="rId17" Type="http://schemas.openxmlformats.org/officeDocument/2006/relationships/image" Target="../media/image27.png"/><Relationship Id="rId2" Type="http://schemas.openxmlformats.org/officeDocument/2006/relationships/tags" Target="../tags/tag2.xml"/><Relationship Id="rId16" Type="http://schemas.openxmlformats.org/officeDocument/2006/relationships/image" Target="../media/image22.png"/><Relationship Id="rId1" Type="http://schemas.openxmlformats.org/officeDocument/2006/relationships/tags" Target="../tags/tag1.xml"/><Relationship Id="rId6" Type="http://schemas.openxmlformats.org/officeDocument/2006/relationships/image" Target="../media/image15.png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5" Type="http://schemas.openxmlformats.org/officeDocument/2006/relationships/image" Target="../media/image19.png"/><Relationship Id="rId10" Type="http://schemas.openxmlformats.org/officeDocument/2006/relationships/image" Target="../media/image4.png"/><Relationship Id="rId19" Type="http://schemas.openxmlformats.org/officeDocument/2006/relationships/image" Target="../media/image3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26.png"/><Relationship Id="rId1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image" Target="../media/image16.png"/><Relationship Id="rId10" Type="http://schemas.openxmlformats.org/officeDocument/2006/relationships/image" Target="../media/image43.GIF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image" Target="../media/image27.png"/><Relationship Id="rId10" Type="http://schemas.openxmlformats.org/officeDocument/2006/relationships/image" Target="../media/image29.jpeg"/><Relationship Id="rId4" Type="http://schemas.openxmlformats.org/officeDocument/2006/relationships/image" Target="../media/image3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7.png"/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11" Type="http://schemas.openxmlformats.org/officeDocument/2006/relationships/image" Target="../media/image3.png"/><Relationship Id="rId5" Type="http://schemas.openxmlformats.org/officeDocument/2006/relationships/image" Target="../media/image33.png"/><Relationship Id="rId15" Type="http://schemas.openxmlformats.org/officeDocument/2006/relationships/image" Target="../media/image18.png"/><Relationship Id="rId10" Type="http://schemas.openxmlformats.org/officeDocument/2006/relationships/image" Target="../media/image26.png"/><Relationship Id="rId4" Type="http://schemas.openxmlformats.org/officeDocument/2006/relationships/image" Target="../media/image32.png"/><Relationship Id="rId9" Type="http://schemas.openxmlformats.org/officeDocument/2006/relationships/image" Target="../media/image36.jpeg"/><Relationship Id="rId1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 rot="16200000">
            <a:off x="2686626" y="-2677101"/>
            <a:ext cx="6858001" cy="12231249"/>
          </a:xfrm>
          <a:prstGeom prst="rect">
            <a:avLst/>
          </a:prstGeom>
        </p:spPr>
      </p:pic>
      <p:pic>
        <p:nvPicPr>
          <p:cNvPr id="9" name="图片 8" descr="图片包含 杯子, 饮料, 咖啡, 室内&#10;&#10;已生成极高可信度的说明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40941" y="5135191"/>
            <a:ext cx="2538152" cy="1756290"/>
          </a:xfrm>
          <a:prstGeom prst="rect">
            <a:avLst/>
          </a:prstGeom>
        </p:spPr>
      </p:pic>
      <p:pic>
        <p:nvPicPr>
          <p:cNvPr id="11" name="图片 10" descr="图片包含 柑橘, 水果&#10;&#10;已生成高可信度的说明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8575776" y="5760788"/>
            <a:ext cx="837360" cy="1318841"/>
          </a:xfrm>
          <a:prstGeom prst="rect">
            <a:avLst/>
          </a:prstGeom>
        </p:spPr>
      </p:pic>
      <p:pic>
        <p:nvPicPr>
          <p:cNvPr id="17" name="图片 16" descr="图片包含 坚果, 水果, 室内&#10;&#10;已生成极高可信度的说明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55816" y="-94320"/>
            <a:ext cx="1259905" cy="224510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0512" y="1584706"/>
            <a:ext cx="1456862" cy="829471"/>
          </a:xfrm>
          <a:prstGeom prst="rect">
            <a:avLst/>
          </a:prstGeom>
        </p:spPr>
      </p:pic>
      <p:pic>
        <p:nvPicPr>
          <p:cNvPr id="21" name="图片 20" descr="图片包含 植物, 树叶&#10;&#10;已生成极高可信度的说明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65029" y="4812724"/>
            <a:ext cx="1215390" cy="1543050"/>
          </a:xfrm>
          <a:prstGeom prst="rect">
            <a:avLst/>
          </a:prstGeom>
        </p:spPr>
      </p:pic>
      <p:pic>
        <p:nvPicPr>
          <p:cNvPr id="23" name="图片 22" descr="图片包含 植物, 树叶&#10;&#10;已生成极高可信度的说明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16575" y="-3"/>
            <a:ext cx="2227060" cy="1771317"/>
          </a:xfrm>
          <a:prstGeom prst="rect">
            <a:avLst/>
          </a:prstGeom>
        </p:spPr>
      </p:pic>
      <p:pic>
        <p:nvPicPr>
          <p:cNvPr id="25" name="图片 24" descr="图片包含 盘子, 美食, 餐桌, 杯子&#10;&#10;已生成极高可信度的说明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flipV="1">
            <a:off x="2912877" y="4717903"/>
            <a:ext cx="3584267" cy="2119561"/>
          </a:xfrm>
          <a:prstGeom prst="rect">
            <a:avLst/>
          </a:prstGeom>
        </p:spPr>
      </p:pic>
      <p:pic>
        <p:nvPicPr>
          <p:cNvPr id="27" name="图片 26" descr="图片包含 就坐, 室内, 餐桌&#10;&#10;已生成高可信度的说明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839512" y="-19025"/>
            <a:ext cx="2711699" cy="3274532"/>
          </a:xfrm>
          <a:prstGeom prst="rect">
            <a:avLst/>
          </a:prstGeom>
        </p:spPr>
      </p:pic>
      <p:pic>
        <p:nvPicPr>
          <p:cNvPr id="39" name="图片 38" descr="图片包含 绿色, 就坐&#10;&#10;已生成高可信度的说明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62242" y="4836566"/>
            <a:ext cx="1605291" cy="2148016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49726" y="5852903"/>
            <a:ext cx="705909" cy="696559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88066" y="-89240"/>
            <a:ext cx="736537" cy="794685"/>
          </a:xfrm>
          <a:prstGeom prst="rect">
            <a:avLst/>
          </a:prstGeom>
        </p:spPr>
      </p:pic>
      <p:pic>
        <p:nvPicPr>
          <p:cNvPr id="45" name="图片 44" descr="图片包含 蛋糕, 室内, 餐桌, 盘子&#10;&#10;已生成极高可信度的说明"/>
          <p:cNvPicPr>
            <a:picLocks noChangeAspect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0230505" y="1863398"/>
            <a:ext cx="2381356" cy="3122025"/>
          </a:xfrm>
          <a:prstGeom prst="rect">
            <a:avLst/>
          </a:prstGeom>
        </p:spPr>
      </p:pic>
      <p:pic>
        <p:nvPicPr>
          <p:cNvPr id="47" name="图片 46" descr="图片包含 盘子, 杯子, 美食, 室内&#10;&#10;已生成极高可信度的说明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16200000">
            <a:off x="4944555" y="-559514"/>
            <a:ext cx="1409672" cy="2490651"/>
          </a:xfrm>
          <a:prstGeom prst="rect">
            <a:avLst/>
          </a:prstGeom>
        </p:spPr>
      </p:pic>
      <p:pic>
        <p:nvPicPr>
          <p:cNvPr id="49" name="图片 48" descr="图片包含 餐桌, 就坐, 杯子, 室内&#10;&#10;已生成极高可信度的说明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8527" y="1991904"/>
            <a:ext cx="1565759" cy="3133387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flipH="1" flipV="1">
            <a:off x="9265961" y="4445804"/>
            <a:ext cx="1793925" cy="2409436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 rot="2544203">
            <a:off x="213342" y="4391391"/>
            <a:ext cx="712843" cy="653024"/>
          </a:xfrm>
          <a:prstGeom prst="rect">
            <a:avLst/>
          </a:prstGeom>
        </p:spPr>
      </p:pic>
      <p:pic>
        <p:nvPicPr>
          <p:cNvPr id="55" name="图片 54" descr="图片包含 植物&#10;&#10;已生成极高可信度的说明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09807" y="3643"/>
            <a:ext cx="911495" cy="993092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502221" y="2071260"/>
            <a:ext cx="753743" cy="2033998"/>
          </a:xfrm>
          <a:prstGeom prst="rect">
            <a:avLst/>
          </a:prstGeom>
        </p:spPr>
      </p:pic>
      <p:pic>
        <p:nvPicPr>
          <p:cNvPr id="35" name="图片 34" descr="图片包含 室内, 就坐, 深色, 黑色&#10;&#10;已生成高可信度的说明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48807" y="5181519"/>
            <a:ext cx="2358980" cy="1826905"/>
          </a:xfrm>
          <a:prstGeom prst="rect">
            <a:avLst/>
          </a:prstGeom>
        </p:spPr>
      </p:pic>
      <p:pic>
        <p:nvPicPr>
          <p:cNvPr id="37" name="图片 36" descr="图片包含 杯子, 咖啡, 餐桌, 美食&#10;&#10;已生成极高可信度的说明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-5447" y="4812724"/>
            <a:ext cx="985988" cy="1062380"/>
          </a:xfrm>
          <a:prstGeom prst="rect">
            <a:avLst/>
          </a:prstGeom>
        </p:spPr>
      </p:pic>
      <p:pic>
        <p:nvPicPr>
          <p:cNvPr id="33" name="图片 32" descr="图片包含 室内, 杯子&#10;&#10;已生成高可信度的说明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611116" y="3074222"/>
            <a:ext cx="1620135" cy="2184868"/>
          </a:xfrm>
          <a:prstGeom prst="rect">
            <a:avLst/>
          </a:prstGeom>
        </p:spPr>
      </p:pic>
      <p:pic>
        <p:nvPicPr>
          <p:cNvPr id="13" name="图片 12" descr="图片包含 柑橘, 橙色, 室内, 就坐&#10;&#10;已生成高可信度的说明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924774" y="-19025"/>
            <a:ext cx="1323829" cy="945915"/>
          </a:xfrm>
          <a:prstGeom prst="rect">
            <a:avLst/>
          </a:prstGeom>
        </p:spPr>
      </p:pic>
      <p:pic>
        <p:nvPicPr>
          <p:cNvPr id="7" name="图片 6" descr="图片包含 咖啡, 饮料, 杯子, 甜甜圈&#10;&#10;已生成极高可信度的说明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849473" y="5675507"/>
            <a:ext cx="962664" cy="996740"/>
          </a:xfrm>
          <a:prstGeom prst="rect">
            <a:avLst/>
          </a:prstGeom>
        </p:spPr>
      </p:pic>
      <p:pic>
        <p:nvPicPr>
          <p:cNvPr id="31" name="图片 30" descr="图片包含 美食, 香蕉, 盘子, 水果&#10;&#10;已生成极高可信度的说明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 rot="5400000">
            <a:off x="1630803" y="-600374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  <p:pic>
        <p:nvPicPr>
          <p:cNvPr id="15" name="图片 14" descr="图片包含 甜甜圈, 美食, 巧克力, 室内&#10;&#10;已生成极高可信度的说明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-95973" y="93341"/>
            <a:ext cx="1331471" cy="1308514"/>
          </a:xfrm>
          <a:prstGeom prst="rect">
            <a:avLst/>
          </a:prstGeom>
        </p:spPr>
      </p:pic>
      <p:pic>
        <p:nvPicPr>
          <p:cNvPr id="29" name="图片 28" descr="图片包含 蛋糕, 室内, 餐桌, 巧克力&#10;&#10;已生成极高可信度的说明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0160218" y="4717903"/>
            <a:ext cx="2071033" cy="2178762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2045184" y="2451471"/>
            <a:ext cx="80699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cs typeface="+mn-ea"/>
                <a:sym typeface="+mn-lt"/>
              </a:rPr>
              <a:t>餐饮管理系统</a:t>
            </a:r>
          </a:p>
        </p:txBody>
      </p:sp>
      <p:sp>
        <p:nvSpPr>
          <p:cNvPr id="63" name="矩形 62"/>
          <p:cNvSpPr/>
          <p:nvPr/>
        </p:nvSpPr>
        <p:spPr>
          <a:xfrm>
            <a:off x="1784582" y="3200541"/>
            <a:ext cx="8666904" cy="814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en-US" altLang="zh-CN" sz="3600" b="1" dirty="0">
                <a:cs typeface="+mn-ea"/>
                <a:sym typeface="+mn-lt"/>
              </a:rPr>
              <a:t>Catering Manager</a:t>
            </a:r>
          </a:p>
        </p:txBody>
      </p:sp>
      <p:sp>
        <p:nvSpPr>
          <p:cNvPr id="34" name="矩形 33"/>
          <p:cNvSpPr/>
          <p:nvPr/>
        </p:nvSpPr>
        <p:spPr>
          <a:xfrm>
            <a:off x="6217532" y="4199128"/>
            <a:ext cx="3471820" cy="1166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cs typeface="+mn-ea"/>
                <a:sym typeface="+mn-lt"/>
              </a:rPr>
              <a:t>小组成员：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cs typeface="+mn-ea"/>
                <a:sym typeface="+mn-lt"/>
              </a:rPr>
              <a:t>	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cs typeface="+mn-ea"/>
                <a:sym typeface="+mn-lt"/>
              </a:rPr>
              <a:t>倪洁 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cs typeface="+mn-ea"/>
                <a:sym typeface="+mn-lt"/>
              </a:rPr>
              <a:t>	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rPr>
              <a:t>515030910354</a:t>
            </a:r>
          </a:p>
          <a:p>
            <a:pPr algn="just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cs typeface="+mn-ea"/>
                <a:sym typeface="+mn-lt"/>
              </a:rPr>
              <a:t>	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cs typeface="+mn-ea"/>
                <a:sym typeface="+mn-lt"/>
              </a:rPr>
              <a:t>于林林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cs typeface="+mn-ea"/>
                <a:sym typeface="+mn-lt"/>
              </a:rPr>
              <a:t>	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rPr>
              <a:t>515030910078</a:t>
            </a:r>
          </a:p>
          <a:p>
            <a:pPr algn="just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cs typeface="+mn-ea"/>
                <a:sym typeface="+mn-lt"/>
              </a:rPr>
              <a:t>	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cs typeface="+mn-ea"/>
                <a:sym typeface="+mn-lt"/>
              </a:rPr>
              <a:t>王晨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cs typeface="+mn-ea"/>
                <a:sym typeface="+mn-lt"/>
              </a:rPr>
              <a:t>	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rPr>
              <a:t>515030910306</a:t>
            </a:r>
          </a:p>
          <a:p>
            <a:pPr algn="just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cs typeface="+mn-ea"/>
                <a:sym typeface="+mn-lt"/>
              </a:rPr>
              <a:t>	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cs typeface="+mn-ea"/>
                <a:sym typeface="+mn-lt"/>
              </a:rPr>
              <a:t>周奕雯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cs typeface="+mn-ea"/>
                <a:sym typeface="+mn-lt"/>
              </a:rPr>
              <a:t>	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rPr>
              <a:t>5140809049</a:t>
            </a: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5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  <p:bldP spid="3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/>
          <p:cNvCxnSpPr/>
          <p:nvPr/>
        </p:nvCxnSpPr>
        <p:spPr>
          <a:xfrm>
            <a:off x="6096001" y="1861610"/>
            <a:ext cx="0" cy="1482631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096001" y="3520611"/>
            <a:ext cx="0" cy="1488392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096001" y="0"/>
            <a:ext cx="0" cy="167893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096001" y="5179067"/>
            <a:ext cx="0" cy="167893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998356" y="1666322"/>
            <a:ext cx="195290" cy="195288"/>
          </a:xfrm>
          <a:prstGeom prst="ellipse">
            <a:avLst/>
          </a:prstGeom>
          <a:solidFill>
            <a:srgbClr val="499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056831" y="1724797"/>
            <a:ext cx="78338" cy="783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5998356" y="3331629"/>
            <a:ext cx="195290" cy="195288"/>
          </a:xfrm>
          <a:prstGeom prst="ellipse">
            <a:avLst/>
          </a:prstGeom>
          <a:solidFill>
            <a:srgbClr val="499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056831" y="3390104"/>
            <a:ext cx="78338" cy="783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98724" y="1164454"/>
            <a:ext cx="10207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spc="30" dirty="0">
                <a:solidFill>
                  <a:srgbClr val="000000"/>
                </a:solidFill>
                <a:cs typeface="+mn-ea"/>
                <a:sym typeface="+mn-lt"/>
              </a:rPr>
              <a:t>功能设计</a:t>
            </a:r>
            <a:endParaRPr kumimoji="0" lang="en-US" sz="1600" b="0" i="0" u="none" strike="noStrike" kern="1200" cap="none" spc="3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72484" y="3168315"/>
            <a:ext cx="3666890" cy="580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200" dirty="0">
                <a:solidFill>
                  <a:schemeClr val="tx2"/>
                </a:solidFill>
                <a:cs typeface="+mn-ea"/>
                <a:sym typeface="+mn-lt"/>
              </a:rPr>
              <a:t>搜集素材、设计界面细节</a:t>
            </a:r>
            <a:endParaRPr lang="en-US" altLang="zh-CN" sz="1200" dirty="0">
              <a:solidFill>
                <a:schemeClr val="tx2"/>
              </a:solidFill>
              <a:cs typeface="+mn-ea"/>
              <a:sym typeface="+mn-lt"/>
            </a:endParaRPr>
          </a:p>
          <a:p>
            <a:pPr>
              <a:lnSpc>
                <a:spcPct val="140000"/>
              </a:lnSpc>
            </a:pPr>
            <a:r>
              <a:rPr lang="zh-CN" altLang="en-US" sz="1200" dirty="0">
                <a:solidFill>
                  <a:schemeClr val="tx2"/>
                </a:solidFill>
                <a:cs typeface="+mn-ea"/>
                <a:sym typeface="+mn-lt"/>
              </a:rPr>
              <a:t>用户界面实现</a:t>
            </a:r>
            <a:endParaRPr lang="en-US" altLang="zh-CN" sz="12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72484" y="1471579"/>
            <a:ext cx="1466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1200" cap="none" spc="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201</a:t>
            </a:r>
            <a:r>
              <a:rPr kumimoji="0" lang="en-US" altLang="zh-CN" sz="3200" b="0" i="0" u="none" strike="noStrike" kern="1200" cap="none" spc="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8.5.25</a:t>
            </a:r>
            <a:endParaRPr kumimoji="0" lang="en-US" sz="3200" b="0" i="0" u="none" strike="noStrike" kern="1200" cap="none" spc="3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2484" y="2829761"/>
            <a:ext cx="12288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rPr>
              <a:t>UI</a:t>
            </a:r>
            <a:r>
              <a:rPr kumimoji="0" lang="zh-CN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cs typeface="+mn-ea"/>
                <a:sym typeface="+mn-lt"/>
              </a:rPr>
              <a:t>界面设计</a:t>
            </a:r>
            <a:endParaRPr kumimoji="0" lang="en-US" sz="1600" b="0" i="0" u="none" strike="noStrike" kern="1200" cap="none" spc="3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ea"/>
              <a:sym typeface="+mn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52626" y="1503008"/>
            <a:ext cx="3666890" cy="1353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zh-CN" altLang="en-US" sz="1200" dirty="0">
                <a:solidFill>
                  <a:schemeClr val="tx2"/>
                </a:solidFill>
                <a:cs typeface="+mn-ea"/>
                <a:sym typeface="+mn-lt"/>
              </a:rPr>
              <a:t>点单、加菜</a:t>
            </a:r>
            <a:endParaRPr lang="en-US" altLang="zh-CN" sz="1200" dirty="0">
              <a:solidFill>
                <a:schemeClr val="tx2"/>
              </a:solidFill>
              <a:cs typeface="+mn-ea"/>
              <a:sym typeface="+mn-lt"/>
            </a:endParaRPr>
          </a:p>
          <a:p>
            <a:pPr algn="r">
              <a:lnSpc>
                <a:spcPct val="140000"/>
              </a:lnSpc>
            </a:pPr>
            <a:r>
              <a:rPr lang="zh-CN" altLang="en-US" sz="1200" dirty="0">
                <a:solidFill>
                  <a:schemeClr val="tx2"/>
                </a:solidFill>
                <a:cs typeface="+mn-ea"/>
                <a:sym typeface="+mn-lt"/>
              </a:rPr>
              <a:t>职员管理</a:t>
            </a:r>
            <a:endParaRPr lang="en-US" altLang="zh-CN" sz="1200" dirty="0">
              <a:solidFill>
                <a:schemeClr val="tx2"/>
              </a:solidFill>
              <a:cs typeface="+mn-ea"/>
              <a:sym typeface="+mn-lt"/>
            </a:endParaRPr>
          </a:p>
          <a:p>
            <a:pPr algn="r">
              <a:lnSpc>
                <a:spcPct val="140000"/>
              </a:lnSpc>
            </a:pPr>
            <a:r>
              <a:rPr lang="zh-CN" altLang="en-US" sz="1200" dirty="0">
                <a:solidFill>
                  <a:schemeClr val="tx2"/>
                </a:solidFill>
                <a:cs typeface="+mn-ea"/>
                <a:sym typeface="+mn-lt"/>
              </a:rPr>
              <a:t>包间、大厅</a:t>
            </a:r>
            <a:endParaRPr lang="en-US" altLang="zh-CN" sz="1200" dirty="0">
              <a:solidFill>
                <a:schemeClr val="tx2"/>
              </a:solidFill>
              <a:cs typeface="+mn-ea"/>
              <a:sym typeface="+mn-lt"/>
            </a:endParaRPr>
          </a:p>
          <a:p>
            <a:pPr algn="r">
              <a:lnSpc>
                <a:spcPct val="140000"/>
              </a:lnSpc>
            </a:pPr>
            <a:r>
              <a:rPr lang="zh-CN" altLang="en-US" sz="1200" dirty="0">
                <a:solidFill>
                  <a:schemeClr val="tx2"/>
                </a:solidFill>
                <a:cs typeface="+mn-ea"/>
                <a:sym typeface="+mn-lt"/>
              </a:rPr>
              <a:t>历史账单</a:t>
            </a:r>
            <a:endParaRPr lang="en-US" altLang="zh-CN" sz="1200" dirty="0">
              <a:solidFill>
                <a:schemeClr val="tx2"/>
              </a:solidFill>
              <a:cs typeface="+mn-ea"/>
              <a:sym typeface="+mn-lt"/>
            </a:endParaRPr>
          </a:p>
          <a:p>
            <a:pPr algn="r">
              <a:lnSpc>
                <a:spcPct val="140000"/>
              </a:lnSpc>
            </a:pPr>
            <a:endParaRPr lang="en-US" sz="12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790955" y="3136886"/>
            <a:ext cx="1528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1200" cap="none" spc="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201</a:t>
            </a:r>
            <a:r>
              <a:rPr kumimoji="0" lang="en-US" altLang="zh-CN" sz="3200" b="0" i="0" u="none" strike="noStrike" kern="1200" cap="none" spc="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8.5.29</a:t>
            </a:r>
            <a:endParaRPr kumimoji="0" lang="en-US" sz="3200" b="0" i="0" u="none" strike="noStrike" kern="1200" cap="none" spc="3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5998356" y="4996391"/>
            <a:ext cx="195290" cy="195288"/>
          </a:xfrm>
          <a:prstGeom prst="ellipse">
            <a:avLst/>
          </a:prstGeom>
          <a:solidFill>
            <a:srgbClr val="499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6056831" y="5054866"/>
            <a:ext cx="78338" cy="783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72484" y="4801648"/>
            <a:ext cx="1439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1200" cap="none" spc="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201</a:t>
            </a:r>
            <a:r>
              <a:rPr lang="en-US" altLang="zh-CN" sz="3200" spc="30" dirty="0">
                <a:solidFill>
                  <a:srgbClr val="000000"/>
                </a:solidFill>
                <a:cs typeface="+mn-ea"/>
                <a:sym typeface="+mn-lt"/>
              </a:rPr>
              <a:t>8.6.5</a:t>
            </a:r>
            <a:endParaRPr kumimoji="0" lang="en-US" sz="3200" b="0" i="0" u="none" strike="noStrike" kern="1200" cap="none" spc="3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298723" y="4487063"/>
            <a:ext cx="1020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spc="30" dirty="0">
                <a:solidFill>
                  <a:srgbClr val="000000"/>
                </a:solidFill>
                <a:cs typeface="+mn-ea"/>
                <a:sym typeface="+mn-lt"/>
              </a:rPr>
              <a:t>初版完成</a:t>
            </a:r>
            <a:endParaRPr kumimoji="0" lang="en-US" sz="1600" b="0" i="0" u="none" strike="noStrike" kern="1200" cap="none" spc="3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52626" y="4833077"/>
            <a:ext cx="3666890" cy="577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基本功能初步实现</a:t>
            </a:r>
            <a:endParaRPr lang="en-US" altLang="zh-CN" sz="1200" dirty="0">
              <a:solidFill>
                <a:schemeClr val="tx2"/>
              </a:solidFill>
              <a:latin typeface="+mn-ea"/>
              <a:cs typeface="+mn-ea"/>
              <a:sym typeface="+mn-lt"/>
            </a:endParaRPr>
          </a:p>
          <a:p>
            <a:pPr algn="r">
              <a:lnSpc>
                <a:spcPct val="14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仍有</a:t>
            </a:r>
            <a:r>
              <a:rPr lang="en-US" altLang="zh-CN" sz="12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BUG</a:t>
            </a:r>
            <a:endParaRPr lang="en-US" sz="1200" dirty="0">
              <a:solidFill>
                <a:schemeClr val="tx2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" y="16031"/>
            <a:ext cx="12192000" cy="6841969"/>
            <a:chOff x="-95973" y="-435636"/>
            <a:chExt cx="12327224" cy="7653690"/>
          </a:xfrm>
        </p:grpSpPr>
        <p:pic>
          <p:nvPicPr>
            <p:cNvPr id="24" name="图片 23" descr="图片包含 甜甜圈, 美食, 巧克力, 室内&#10;&#10;已生成极高可信度的说明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5973" y="93341"/>
              <a:ext cx="1331471" cy="1308514"/>
            </a:xfrm>
            <a:prstGeom prst="rect">
              <a:avLst/>
            </a:prstGeom>
          </p:spPr>
        </p:pic>
        <p:pic>
          <p:nvPicPr>
            <p:cNvPr id="25" name="图片 24" descr="图片包含 柑橘, 水果&#10;&#10;已生成高可信度的说明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8575776" y="5760788"/>
              <a:ext cx="837360" cy="1318841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flipH="1" flipV="1">
              <a:off x="9372840" y="4808618"/>
              <a:ext cx="1793925" cy="2409436"/>
            </a:xfrm>
            <a:prstGeom prst="rect">
              <a:avLst/>
            </a:prstGeom>
          </p:spPr>
        </p:pic>
        <p:pic>
          <p:nvPicPr>
            <p:cNvPr id="27" name="图片 26" descr="图片包含 蛋糕, 室内, 餐桌, 巧克力&#10;&#10;已生成极高可信度的说明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60218" y="4988290"/>
              <a:ext cx="2071033" cy="2178762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0512" y="1584706"/>
              <a:ext cx="1456862" cy="829471"/>
            </a:xfrm>
            <a:prstGeom prst="rect">
              <a:avLst/>
            </a:prstGeom>
          </p:spPr>
        </p:pic>
        <p:pic>
          <p:nvPicPr>
            <p:cNvPr id="39" name="图片 38" descr="图片包含 美食, 香蕉, 盘子, 水果&#10;&#10;已生成极高可信度的说明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691257" y="-1036008"/>
              <a:ext cx="1871650" cy="3072393"/>
            </a:xfrm>
            <a:prstGeom prst="rect">
              <a:avLst/>
            </a:prstGeom>
            <a:effectLst>
              <a:outerShdw blurRad="330200" dist="50800" dir="5400000" sx="102000" sy="102000" algn="ctr" rotWithShape="0">
                <a:srgbClr val="000000">
                  <a:alpha val="41000"/>
                </a:srgbClr>
              </a:outerShdw>
            </a:effectLst>
          </p:spPr>
        </p:pic>
      </p:grpSp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  <p:bldP spid="15" grpId="0" animBg="1"/>
      <p:bldP spid="20" grpId="0"/>
      <p:bldP spid="21" grpId="0"/>
      <p:bldP spid="19" grpId="0"/>
      <p:bldP spid="5" grpId="0"/>
      <p:bldP spid="29" grpId="0"/>
      <p:bldP spid="33" grpId="0"/>
      <p:bldP spid="31" grpId="0" animBg="1"/>
      <p:bldP spid="32" grpId="0" animBg="1"/>
      <p:bldP spid="34" grpId="0"/>
      <p:bldP spid="35" grpId="0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>
            <a:off x="6096001" y="1849057"/>
            <a:ext cx="0" cy="149469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096001" y="0"/>
            <a:ext cx="0" cy="167899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6096000" y="3526431"/>
            <a:ext cx="2" cy="1649196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5998356" y="1666381"/>
            <a:ext cx="195290" cy="195288"/>
          </a:xfrm>
          <a:prstGeom prst="ellipse">
            <a:avLst/>
          </a:prstGeom>
          <a:solidFill>
            <a:srgbClr val="499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056831" y="1724856"/>
            <a:ext cx="78338" cy="783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72484" y="1157053"/>
            <a:ext cx="10207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改版出炉</a:t>
            </a:r>
            <a:endParaRPr kumimoji="0" lang="en-US" sz="1600" b="0" i="0" u="none" strike="noStrike" kern="1200" cap="none" spc="3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72484" y="1503067"/>
            <a:ext cx="3666890" cy="577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完善功能</a:t>
            </a:r>
            <a:endParaRPr lang="en-US" altLang="zh-CN" sz="1200" dirty="0">
              <a:solidFill>
                <a:schemeClr val="tx2"/>
              </a:solidFill>
              <a:latin typeface="+mn-ea"/>
              <a:cs typeface="+mn-ea"/>
              <a:sym typeface="+mn-lt"/>
            </a:endParaRPr>
          </a:p>
          <a:p>
            <a:pPr>
              <a:lnSpc>
                <a:spcPct val="14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修改</a:t>
            </a:r>
            <a:r>
              <a:rPr lang="en-US" altLang="zh-CN" sz="12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BUG</a:t>
            </a:r>
            <a:endParaRPr lang="en-US" sz="1200" dirty="0">
              <a:solidFill>
                <a:schemeClr val="tx2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78637" y="1471638"/>
            <a:ext cx="144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1200" cap="none" spc="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201</a:t>
            </a:r>
            <a:r>
              <a:rPr kumimoji="0" lang="en-US" altLang="zh-CN" sz="3200" b="0" i="0" u="none" strike="noStrike" kern="1200" cap="none" spc="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8.6.10</a:t>
            </a:r>
            <a:endParaRPr kumimoji="0" lang="en-US" sz="3200" b="0" i="0" u="none" strike="noStrike" kern="1200" cap="none" spc="3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5998356" y="3331143"/>
            <a:ext cx="195290" cy="195288"/>
          </a:xfrm>
          <a:prstGeom prst="ellipse">
            <a:avLst/>
          </a:prstGeom>
          <a:solidFill>
            <a:srgbClr val="499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6056831" y="3389618"/>
            <a:ext cx="78338" cy="783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72484" y="3136400"/>
            <a:ext cx="1385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1200" cap="none" spc="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201</a:t>
            </a:r>
            <a:r>
              <a:rPr kumimoji="0" lang="en-US" altLang="zh-CN" sz="3200" b="0" i="0" u="none" strike="noStrike" kern="1200" cap="none" spc="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8.6.13</a:t>
            </a:r>
            <a:endParaRPr kumimoji="0" lang="en-US" sz="3200" b="0" i="0" u="none" strike="noStrike" kern="1200" cap="none" spc="3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298724" y="2821815"/>
            <a:ext cx="10207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总结报告</a:t>
            </a:r>
            <a:endParaRPr kumimoji="0" lang="en-US" sz="1600" b="0" i="0" u="none" strike="noStrike" kern="1200" cap="none" spc="3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52626" y="3167829"/>
            <a:ext cx="3666890" cy="836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程序打包</a:t>
            </a:r>
            <a:endParaRPr lang="en-US" altLang="zh-CN" sz="1200" dirty="0">
              <a:solidFill>
                <a:schemeClr val="tx2"/>
              </a:solidFill>
              <a:latin typeface="+mn-ea"/>
              <a:cs typeface="+mn-ea"/>
              <a:sym typeface="+mn-lt"/>
            </a:endParaRPr>
          </a:p>
          <a:p>
            <a:pPr algn="r">
              <a:lnSpc>
                <a:spcPct val="14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撰写文档</a:t>
            </a:r>
            <a:endParaRPr lang="en-US" altLang="zh-CN" sz="1200" dirty="0">
              <a:solidFill>
                <a:schemeClr val="tx2"/>
              </a:solidFill>
              <a:latin typeface="+mn-ea"/>
              <a:cs typeface="+mn-ea"/>
              <a:sym typeface="+mn-lt"/>
            </a:endParaRPr>
          </a:p>
          <a:p>
            <a:pPr algn="r">
              <a:lnSpc>
                <a:spcPct val="14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总结</a:t>
            </a:r>
            <a:r>
              <a:rPr lang="en-US" altLang="zh-CN" sz="12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PPT</a:t>
            </a:r>
            <a:endParaRPr lang="en-US" sz="1200" dirty="0">
              <a:solidFill>
                <a:schemeClr val="tx2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455828" y="5163015"/>
            <a:ext cx="1280344" cy="518928"/>
          </a:xfrm>
          <a:prstGeom prst="rect">
            <a:avLst/>
          </a:prstGeom>
          <a:solidFill>
            <a:srgbClr val="499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83227" y="5253202"/>
            <a:ext cx="825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The End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-1" y="0"/>
            <a:ext cx="12192001" cy="6858000"/>
            <a:chOff x="-95973" y="-435636"/>
            <a:chExt cx="12327224" cy="7653690"/>
          </a:xfrm>
        </p:grpSpPr>
        <p:pic>
          <p:nvPicPr>
            <p:cNvPr id="18" name="图片 17" descr="图片包含 甜甜圈, 美食, 巧克力, 室内&#10;&#10;已生成极高可信度的说明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5973" y="93341"/>
              <a:ext cx="1331471" cy="1308514"/>
            </a:xfrm>
            <a:prstGeom prst="rect">
              <a:avLst/>
            </a:prstGeom>
          </p:spPr>
        </p:pic>
        <p:pic>
          <p:nvPicPr>
            <p:cNvPr id="19" name="图片 18" descr="图片包含 柑橘, 水果&#10;&#10;已生成高可信度的说明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8575776" y="5760788"/>
              <a:ext cx="837360" cy="1318841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flipH="1" flipV="1">
              <a:off x="9372840" y="4808618"/>
              <a:ext cx="1793925" cy="2409436"/>
            </a:xfrm>
            <a:prstGeom prst="rect">
              <a:avLst/>
            </a:prstGeom>
          </p:spPr>
        </p:pic>
        <p:pic>
          <p:nvPicPr>
            <p:cNvPr id="25" name="图片 24" descr="图片包含 蛋糕, 室内, 餐桌, 巧克力&#10;&#10;已生成极高可信度的说明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60218" y="4988290"/>
              <a:ext cx="2071033" cy="217876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0512" y="1584706"/>
              <a:ext cx="1456862" cy="829471"/>
            </a:xfrm>
            <a:prstGeom prst="rect">
              <a:avLst/>
            </a:prstGeom>
          </p:spPr>
        </p:pic>
        <p:pic>
          <p:nvPicPr>
            <p:cNvPr id="27" name="图片 26" descr="图片包含 美食, 香蕉, 盘子, 水果&#10;&#10;已生成极高可信度的说明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691257" y="-1036008"/>
              <a:ext cx="1871650" cy="3072393"/>
            </a:xfrm>
            <a:prstGeom prst="rect">
              <a:avLst/>
            </a:prstGeom>
            <a:effectLst>
              <a:outerShdw blurRad="330200" dist="50800" dir="5400000" sx="102000" sy="102000" algn="ctr" rotWithShape="0">
                <a:srgbClr val="000000">
                  <a:alpha val="41000"/>
                </a:srgbClr>
              </a:outerShdw>
            </a:effectLst>
          </p:spPr>
        </p:pic>
      </p:grpSp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0" grpId="0"/>
      <p:bldP spid="21" grpId="0"/>
      <p:bldP spid="33" grpId="0"/>
      <p:bldP spid="31" grpId="0" animBg="1"/>
      <p:bldP spid="32" grpId="0" animBg="1"/>
      <p:bldP spid="34" grpId="0"/>
      <p:bldP spid="35" grpId="0"/>
      <p:bldP spid="36" grpId="0"/>
      <p:bldP spid="22" grpId="0" animBg="1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/>
        </p:nvCxnSpPr>
        <p:spPr>
          <a:xfrm>
            <a:off x="6207867" y="4106981"/>
            <a:ext cx="3609368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409514" y="4106981"/>
            <a:ext cx="3621981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9987301" y="4106981"/>
            <a:ext cx="2204699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260846" y="3307076"/>
            <a:ext cx="1711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30" dirty="0">
                <a:cs typeface="+mn-ea"/>
                <a:sym typeface="+mn-lt"/>
              </a:rPr>
              <a:t>账单</a:t>
            </a:r>
            <a:endParaRPr lang="en-US" sz="2400" spc="30" dirty="0">
              <a:cs typeface="+mn-ea"/>
              <a:sym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30047" y="4445221"/>
            <a:ext cx="1972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spc="30" dirty="0">
                <a:cs typeface="+mn-ea"/>
                <a:sym typeface="+mn-lt"/>
              </a:rPr>
              <a:t>消费查询</a:t>
            </a:r>
            <a:r>
              <a:rPr lang="en-US" altLang="zh-CN" sz="1600" spc="30" dirty="0">
                <a:cs typeface="+mn-ea"/>
                <a:sym typeface="+mn-lt"/>
              </a:rPr>
              <a:t>/</a:t>
            </a:r>
            <a:r>
              <a:rPr lang="zh-CN" altLang="en-US" sz="1600" spc="30" dirty="0">
                <a:cs typeface="+mn-ea"/>
                <a:sym typeface="+mn-lt"/>
              </a:rPr>
              <a:t>账单管理</a:t>
            </a:r>
            <a:endParaRPr lang="en-US" sz="1600" spc="30" dirty="0">
              <a:cs typeface="+mn-ea"/>
              <a:sym typeface="+mn-lt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6018883" y="4009337"/>
            <a:ext cx="195290" cy="195288"/>
          </a:xfrm>
          <a:prstGeom prst="ellipse">
            <a:avLst/>
          </a:prstGeom>
          <a:solidFill>
            <a:srgbClr val="499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6077359" y="4067811"/>
            <a:ext cx="78338" cy="783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046586" y="3307076"/>
            <a:ext cx="1711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30" dirty="0">
                <a:cs typeface="+mn-ea"/>
                <a:sym typeface="+mn-lt"/>
              </a:rPr>
              <a:t>职员</a:t>
            </a:r>
            <a:endParaRPr lang="en-US" sz="2400" spc="30" dirty="0">
              <a:cs typeface="+mn-ea"/>
              <a:sym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241354" y="4445221"/>
            <a:ext cx="132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spc="30" dirty="0">
                <a:cs typeface="+mn-ea"/>
                <a:sym typeface="+mn-lt"/>
              </a:rPr>
              <a:t>员工</a:t>
            </a:r>
            <a:r>
              <a:rPr lang="en-US" altLang="zh-CN" sz="1600" spc="30" dirty="0">
                <a:cs typeface="+mn-ea"/>
                <a:sym typeface="+mn-lt"/>
              </a:rPr>
              <a:t>/</a:t>
            </a:r>
            <a:r>
              <a:rPr lang="zh-CN" altLang="en-US" sz="1600" spc="30" dirty="0">
                <a:cs typeface="+mn-ea"/>
                <a:sym typeface="+mn-lt"/>
              </a:rPr>
              <a:t>管理员</a:t>
            </a:r>
            <a:endParaRPr lang="en-US" sz="1600" spc="30" dirty="0">
              <a:cs typeface="+mn-ea"/>
              <a:sym typeface="+mn-lt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9804623" y="4009337"/>
            <a:ext cx="195290" cy="195288"/>
          </a:xfrm>
          <a:prstGeom prst="ellipse">
            <a:avLst/>
          </a:prstGeom>
          <a:solidFill>
            <a:srgbClr val="499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9863099" y="4067811"/>
            <a:ext cx="78338" cy="783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475105" y="3307076"/>
            <a:ext cx="1711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30" dirty="0">
                <a:cs typeface="+mn-ea"/>
                <a:sym typeface="+mn-lt"/>
              </a:rPr>
              <a:t>菜单</a:t>
            </a:r>
            <a:endParaRPr lang="en-US" sz="2400" spc="30" dirty="0">
              <a:cs typeface="+mn-ea"/>
              <a:sym typeface="+mn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774388" y="4445221"/>
            <a:ext cx="1112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spc="30" dirty="0">
                <a:cs typeface="+mn-ea"/>
                <a:sym typeface="+mn-lt"/>
              </a:rPr>
              <a:t>点菜</a:t>
            </a:r>
            <a:r>
              <a:rPr lang="en-US" altLang="zh-CN" sz="1600" spc="30" dirty="0">
                <a:cs typeface="+mn-ea"/>
                <a:sym typeface="+mn-lt"/>
              </a:rPr>
              <a:t>/</a:t>
            </a:r>
            <a:r>
              <a:rPr lang="zh-CN" altLang="en-US" sz="1600" spc="30" dirty="0">
                <a:cs typeface="+mn-ea"/>
                <a:sym typeface="+mn-lt"/>
              </a:rPr>
              <a:t>加菜</a:t>
            </a:r>
            <a:endParaRPr lang="en-US" sz="1600" spc="30" dirty="0">
              <a:cs typeface="+mn-ea"/>
              <a:sym typeface="+mn-lt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2233142" y="4009337"/>
            <a:ext cx="195290" cy="195288"/>
          </a:xfrm>
          <a:prstGeom prst="ellipse">
            <a:avLst/>
          </a:prstGeom>
          <a:solidFill>
            <a:srgbClr val="499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2291618" y="4067811"/>
            <a:ext cx="78338" cy="783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6" name="图片 25" descr="图片包含 甜甜圈, 美食, 巧克力, 室内&#10;&#10;已生成极高可信度的说明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95973" y="93341"/>
            <a:ext cx="1331471" cy="1308514"/>
          </a:xfrm>
          <a:prstGeom prst="rect">
            <a:avLst/>
          </a:prstGeom>
        </p:spPr>
      </p:pic>
      <p:pic>
        <p:nvPicPr>
          <p:cNvPr id="27" name="图片 26" descr="图片包含 柑橘, 水果&#10;&#10;已生成高可信度的说明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9684441" y="5768273"/>
            <a:ext cx="837360" cy="131884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0076854" y="4783776"/>
            <a:ext cx="2204698" cy="2110048"/>
            <a:chOff x="9372840" y="4808618"/>
            <a:chExt cx="2858411" cy="2409436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flipH="1" flipV="1">
              <a:off x="9372840" y="4808618"/>
              <a:ext cx="1793925" cy="2409436"/>
            </a:xfrm>
            <a:prstGeom prst="rect">
              <a:avLst/>
            </a:prstGeom>
          </p:spPr>
        </p:pic>
        <p:pic>
          <p:nvPicPr>
            <p:cNvPr id="30" name="图片 29" descr="图片包含 蛋糕, 室内, 餐桌, 巧克力&#10;&#10;已生成极高可信度的说明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60218" y="4988290"/>
              <a:ext cx="2071033" cy="2178762"/>
            </a:xfrm>
            <a:prstGeom prst="rect">
              <a:avLst/>
            </a:prstGeom>
          </p:spPr>
        </p:pic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7039" y="1284395"/>
            <a:ext cx="1456862" cy="829471"/>
          </a:xfrm>
          <a:prstGeom prst="rect">
            <a:avLst/>
          </a:prstGeom>
        </p:spPr>
      </p:pic>
      <p:pic>
        <p:nvPicPr>
          <p:cNvPr id="32" name="图片 31" descr="图片包含 美食, 香蕉, 盘子, 水果&#10;&#10;已生成极高可信度的说明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0">
            <a:off x="1191532" y="-484165"/>
            <a:ext cx="1566664" cy="2571746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  <p:pic>
        <p:nvPicPr>
          <p:cNvPr id="8" name="图片占位符 7"/>
          <p:cNvPicPr>
            <a:picLocks noGrp="1" noChangeAspect="1"/>
          </p:cNvPicPr>
          <p:nvPr>
            <p:ph type="pic" sz="quarter" idx="16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3" r="5583"/>
          <a:stretch>
            <a:fillRect/>
          </a:stretch>
        </p:blipFill>
        <p:spPr/>
      </p:pic>
      <p:pic>
        <p:nvPicPr>
          <p:cNvPr id="19" name="图片占位符 18"/>
          <p:cNvPicPr>
            <a:picLocks noGrp="1" noChangeAspect="1"/>
          </p:cNvPicPr>
          <p:nvPr>
            <p:ph type="pic" sz="quarter" idx="15"/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" b="1468"/>
          <a:stretch>
            <a:fillRect/>
          </a:stretch>
        </p:blipFill>
        <p:spPr/>
      </p:pic>
      <p:pic>
        <p:nvPicPr>
          <p:cNvPr id="35" name="图片占位符 34"/>
          <p:cNvPicPr>
            <a:picLocks noGrp="1" noChangeAspect="1"/>
          </p:cNvPicPr>
          <p:nvPr>
            <p:ph type="pic" sz="quarter" idx="13"/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" b="830"/>
          <a:stretch>
            <a:fillRect/>
          </a:stretch>
        </p:blipFill>
        <p:spPr/>
      </p:pic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20" grpId="0" animBg="1"/>
      <p:bldP spid="21" grpId="0" animBg="1"/>
      <p:bldP spid="13" grpId="0"/>
      <p:bldP spid="17" grpId="0"/>
      <p:bldP spid="22" grpId="0" animBg="1"/>
      <p:bldP spid="23" grpId="0" animBg="1"/>
      <p:bldP spid="39" grpId="0"/>
      <p:bldP spid="40" grpId="0"/>
      <p:bldP spid="42" grpId="0" animBg="1"/>
      <p:bldP spid="4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8"/>
          <p:cNvSpPr txBox="1"/>
          <p:nvPr/>
        </p:nvSpPr>
        <p:spPr>
          <a:xfrm>
            <a:off x="3849517" y="4169688"/>
            <a:ext cx="4492966" cy="6771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zh-CN" altLang="en-US" sz="4400" dirty="0">
                <a:solidFill>
                  <a:srgbClr val="404040"/>
                </a:solidFill>
                <a:cs typeface="+mn-ea"/>
                <a:sym typeface="+mn-lt"/>
              </a:rPr>
              <a:t>详细说明</a:t>
            </a:r>
            <a:endParaRPr lang="en-GB" altLang="zh-CN" sz="4400" dirty="0">
              <a:solidFill>
                <a:srgbClr val="404040"/>
              </a:solidFill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924425" y="1610147"/>
            <a:ext cx="2343150" cy="2343150"/>
            <a:chOff x="4650157" y="1362075"/>
            <a:chExt cx="2343150" cy="2343150"/>
          </a:xfrm>
        </p:grpSpPr>
        <p:sp>
          <p:nvSpPr>
            <p:cNvPr id="4" name="椭圆 3"/>
            <p:cNvSpPr/>
            <p:nvPr/>
          </p:nvSpPr>
          <p:spPr>
            <a:xfrm>
              <a:off x="4650157" y="1362075"/>
              <a:ext cx="2343150" cy="2343150"/>
            </a:xfrm>
            <a:prstGeom prst="ellipse">
              <a:avLst/>
            </a:prstGeom>
            <a:solidFill>
              <a:srgbClr val="6A6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340720" y="1810375"/>
              <a:ext cx="962024" cy="14465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800" dirty="0">
                  <a:solidFill>
                    <a:schemeClr val="bg1"/>
                  </a:solidFill>
                  <a:cs typeface="+mn-ea"/>
                  <a:sym typeface="+mn-lt"/>
                </a:rPr>
                <a:t>3</a:t>
              </a:r>
              <a:endParaRPr lang="zh-CN" altLang="en-US" sz="8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0" name="图片 9" descr="图片包含 甜甜圈, 美食, 巧克力, 室内&#10;&#10;已生成极高可信度的说明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95973" y="93341"/>
            <a:ext cx="1331471" cy="1308514"/>
          </a:xfrm>
          <a:prstGeom prst="rect">
            <a:avLst/>
          </a:prstGeom>
        </p:spPr>
      </p:pic>
      <p:pic>
        <p:nvPicPr>
          <p:cNvPr id="11" name="图片 10" descr="图片包含 柑橘, 水果&#10;&#10;已生成高可信度的说明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8575776" y="5760788"/>
            <a:ext cx="837360" cy="131884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 flipV="1">
            <a:off x="9236574" y="4429453"/>
            <a:ext cx="1793925" cy="2409436"/>
          </a:xfrm>
          <a:prstGeom prst="rect">
            <a:avLst/>
          </a:prstGeom>
        </p:spPr>
      </p:pic>
      <p:pic>
        <p:nvPicPr>
          <p:cNvPr id="13" name="图片 12" descr="图片包含 蛋糕, 室内, 餐桌, 巧克力&#10;&#10;已生成极高可信度的说明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33537" y="4660127"/>
            <a:ext cx="2071033" cy="217876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0512" y="1584706"/>
            <a:ext cx="1456862" cy="829471"/>
          </a:xfrm>
          <a:prstGeom prst="rect">
            <a:avLst/>
          </a:prstGeom>
        </p:spPr>
      </p:pic>
      <p:pic>
        <p:nvPicPr>
          <p:cNvPr id="15" name="图片 14" descr="图片包含 植物&#10;&#10;已生成极高可信度的说明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9807" y="3643"/>
            <a:ext cx="911495" cy="993092"/>
          </a:xfrm>
          <a:prstGeom prst="rect">
            <a:avLst/>
          </a:prstGeom>
        </p:spPr>
      </p:pic>
      <p:pic>
        <p:nvPicPr>
          <p:cNvPr id="16" name="图片 15" descr="图片包含 美食, 香蕉, 盘子, 水果&#10;&#10;已生成极高可信度的说明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0">
            <a:off x="1738907" y="-600371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  <p:sp>
        <p:nvSpPr>
          <p:cNvPr id="17" name="TextBox 49"/>
          <p:cNvSpPr txBox="1"/>
          <p:nvPr/>
        </p:nvSpPr>
        <p:spPr>
          <a:xfrm>
            <a:off x="4210928" y="5063187"/>
            <a:ext cx="3770145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eaLnBrk="0" hangingPunct="0"/>
            <a:r>
              <a:rPr lang="zh-CN" altLang="en-US" sz="1600" dirty="0">
                <a:solidFill>
                  <a:srgbClr val="54534D"/>
                </a:solidFill>
                <a:cs typeface="+mn-ea"/>
                <a:sym typeface="+mn-lt"/>
              </a:rPr>
              <a:t>餐饮管理系统</a:t>
            </a:r>
            <a:endParaRPr lang="en-US" altLang="zh-CN" sz="1600" dirty="0">
              <a:solidFill>
                <a:srgbClr val="54534D"/>
              </a:solidFill>
              <a:cs typeface="+mn-ea"/>
              <a:sym typeface="+mn-lt"/>
            </a:endParaRPr>
          </a:p>
          <a:p>
            <a:pPr algn="ctr" eaLnBrk="0" hangingPunct="0"/>
            <a:r>
              <a:rPr lang="en-US" altLang="zh-CN" sz="1600" dirty="0">
                <a:solidFill>
                  <a:srgbClr val="54534D"/>
                </a:solidFill>
                <a:cs typeface="+mn-ea"/>
                <a:sym typeface="+mn-lt"/>
              </a:rPr>
              <a:t>Catering Manager</a:t>
            </a:r>
            <a:endParaRPr lang="zh-CN" altLang="en-US" sz="1600" dirty="0">
              <a:solidFill>
                <a:srgbClr val="54534D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49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614988" y="2058447"/>
            <a:ext cx="962024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dist"/>
            <a:endParaRPr lang="zh-CN" altLang="en-US" sz="8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0" name="图片 9" descr="图片包含 甜甜圈, 美食, 巧克力, 室内&#10;&#10;已生成极高可信度的说明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95973" y="93341"/>
            <a:ext cx="1331471" cy="1308514"/>
          </a:xfrm>
          <a:prstGeom prst="rect">
            <a:avLst/>
          </a:prstGeom>
        </p:spPr>
      </p:pic>
      <p:pic>
        <p:nvPicPr>
          <p:cNvPr id="11" name="图片 10" descr="图片包含 柑橘, 水果&#10;&#10;已生成高可信度的说明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8575776" y="5760788"/>
            <a:ext cx="837360" cy="131884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 flipV="1">
            <a:off x="9236574" y="4429453"/>
            <a:ext cx="1793925" cy="2409436"/>
          </a:xfrm>
          <a:prstGeom prst="rect">
            <a:avLst/>
          </a:prstGeom>
        </p:spPr>
      </p:pic>
      <p:pic>
        <p:nvPicPr>
          <p:cNvPr id="13" name="图片 12" descr="图片包含 蛋糕, 室内, 餐桌, 巧克力&#10;&#10;已生成极高可信度的说明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33537" y="4660127"/>
            <a:ext cx="2071033" cy="217876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0" y="1123762"/>
            <a:ext cx="1456862" cy="829471"/>
          </a:xfrm>
          <a:prstGeom prst="rect">
            <a:avLst/>
          </a:prstGeom>
        </p:spPr>
      </p:pic>
      <p:pic>
        <p:nvPicPr>
          <p:cNvPr id="15" name="图片 14" descr="图片包含 植物&#10;&#10;已生成极高可信度的说明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9807" y="3643"/>
            <a:ext cx="911495" cy="993092"/>
          </a:xfrm>
          <a:prstGeom prst="rect">
            <a:avLst/>
          </a:prstGeom>
        </p:spPr>
      </p:pic>
      <p:pic>
        <p:nvPicPr>
          <p:cNvPr id="16" name="图片 15" descr="图片包含 美食, 香蕉, 盘子, 水果&#10;&#10;已生成极高可信度的说明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0">
            <a:off x="1738907" y="-600371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  <p:sp>
        <p:nvSpPr>
          <p:cNvPr id="21" name="文本框 20"/>
          <p:cNvSpPr txBox="1"/>
          <p:nvPr/>
        </p:nvSpPr>
        <p:spPr>
          <a:xfrm>
            <a:off x="1426350" y="2172386"/>
            <a:ext cx="6497321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Food</a:t>
            </a:r>
            <a:r>
              <a:rPr lang="zh-CN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：菜品管理，点菜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/</a:t>
            </a:r>
            <a:r>
              <a:rPr lang="zh-CN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加菜</a:t>
            </a:r>
            <a:endParaRPr lang="en-US" altLang="zh-C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Waiter</a:t>
            </a:r>
            <a:r>
              <a:rPr lang="zh-CN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：职员管理（含身份信息、联系方式等）</a:t>
            </a:r>
            <a:endParaRPr lang="en-US" altLang="zh-C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Room</a:t>
            </a:r>
            <a:r>
              <a:rPr lang="zh-CN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：桌台管理，大厅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/</a:t>
            </a:r>
            <a:r>
              <a:rPr lang="zh-CN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包间</a:t>
            </a:r>
            <a:endParaRPr lang="en-US" altLang="zh-C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User</a:t>
            </a:r>
            <a:r>
              <a:rPr lang="zh-CN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：用户管理，增删改管理员</a:t>
            </a:r>
            <a:endParaRPr lang="en-US" altLang="zh-C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cxnSp>
        <p:nvCxnSpPr>
          <p:cNvPr id="22" name="Straight Connector 57"/>
          <p:cNvCxnSpPr/>
          <p:nvPr/>
        </p:nvCxnSpPr>
        <p:spPr>
          <a:xfrm>
            <a:off x="5796584" y="1687642"/>
            <a:ext cx="598830" cy="0"/>
          </a:xfrm>
          <a:prstGeom prst="line">
            <a:avLst/>
          </a:prstGeom>
          <a:ln w="38100">
            <a:solidFill>
              <a:srgbClr val="3F8B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58"/>
          <p:cNvSpPr txBox="1"/>
          <p:nvPr/>
        </p:nvSpPr>
        <p:spPr>
          <a:xfrm>
            <a:off x="4038600" y="655461"/>
            <a:ext cx="4329596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3600" spc="30" dirty="0">
                <a:solidFill>
                  <a:srgbClr val="3F8B6F"/>
                </a:solidFill>
                <a:cs typeface="+mn-ea"/>
                <a:sym typeface="+mn-lt"/>
              </a:rPr>
              <a:t>功能模块</a:t>
            </a:r>
            <a:endParaRPr lang="en-US" sz="3600" spc="30" dirty="0">
              <a:solidFill>
                <a:srgbClr val="3F8B6F"/>
              </a:solidFill>
              <a:cs typeface="+mn-ea"/>
              <a:sym typeface="+mn-lt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734" y="467448"/>
            <a:ext cx="2009775" cy="4943475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49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614988" y="2058447"/>
            <a:ext cx="962024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dist"/>
            <a:endParaRPr lang="zh-CN" altLang="en-US" sz="8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0" name="图片 9" descr="图片包含 甜甜圈, 美食, 巧克力, 室内&#10;&#10;已生成极高可信度的说明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95973" y="93341"/>
            <a:ext cx="1331471" cy="1308514"/>
          </a:xfrm>
          <a:prstGeom prst="rect">
            <a:avLst/>
          </a:prstGeom>
        </p:spPr>
      </p:pic>
      <p:pic>
        <p:nvPicPr>
          <p:cNvPr id="11" name="图片 10" descr="图片包含 柑橘, 水果&#10;&#10;已生成高可信度的说明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8575776" y="5760788"/>
            <a:ext cx="837360" cy="131884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 flipV="1">
            <a:off x="9236574" y="4429453"/>
            <a:ext cx="1793925" cy="2409436"/>
          </a:xfrm>
          <a:prstGeom prst="rect">
            <a:avLst/>
          </a:prstGeom>
        </p:spPr>
      </p:pic>
      <p:pic>
        <p:nvPicPr>
          <p:cNvPr id="13" name="图片 12" descr="图片包含 蛋糕, 室内, 餐桌, 巧克力&#10;&#10;已生成极高可信度的说明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33537" y="4660127"/>
            <a:ext cx="2071033" cy="217876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0" y="1123762"/>
            <a:ext cx="1456862" cy="829471"/>
          </a:xfrm>
          <a:prstGeom prst="rect">
            <a:avLst/>
          </a:prstGeom>
        </p:spPr>
      </p:pic>
      <p:pic>
        <p:nvPicPr>
          <p:cNvPr id="15" name="图片 14" descr="图片包含 植物&#10;&#10;已生成极高可信度的说明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9807" y="3643"/>
            <a:ext cx="911495" cy="993092"/>
          </a:xfrm>
          <a:prstGeom prst="rect">
            <a:avLst/>
          </a:prstGeom>
        </p:spPr>
      </p:pic>
      <p:pic>
        <p:nvPicPr>
          <p:cNvPr id="16" name="图片 15" descr="图片包含 美食, 香蕉, 盘子, 水果&#10;&#10;已生成极高可信度的说明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0">
            <a:off x="1738907" y="-600371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  <p:sp>
        <p:nvSpPr>
          <p:cNvPr id="21" name="文本框 20"/>
          <p:cNvSpPr txBox="1"/>
          <p:nvPr/>
        </p:nvSpPr>
        <p:spPr>
          <a:xfrm>
            <a:off x="1426350" y="2172386"/>
            <a:ext cx="649732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bill_history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r>
              <a:rPr lang="zh-CN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历史账单</a:t>
            </a:r>
            <a:endParaRPr lang="en-US" altLang="zh-C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calender</a:t>
            </a:r>
            <a:r>
              <a:rPr lang="zh-CN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：日历（辅助工具）</a:t>
            </a:r>
            <a:endParaRPr lang="en-US" altLang="zh-C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consumption_inquiry</a:t>
            </a:r>
            <a:r>
              <a:rPr lang="zh-CN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：消费查询</a:t>
            </a:r>
            <a:endParaRPr lang="en-US" altLang="zh-C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designer_info</a:t>
            </a:r>
            <a:r>
              <a:rPr lang="zh-CN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：开发者信息</a:t>
            </a:r>
            <a:endParaRPr lang="en-US" altLang="zh-C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food_info</a:t>
            </a:r>
            <a:r>
              <a:rPr lang="zh-CN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：菜品信息（菜单）</a:t>
            </a:r>
            <a:endParaRPr lang="en-US" altLang="zh-C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login</a:t>
            </a:r>
            <a:r>
              <a:rPr lang="zh-CN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：登录</a:t>
            </a:r>
            <a:endParaRPr lang="en-US" altLang="zh-C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main_interface</a:t>
            </a:r>
            <a:r>
              <a:rPr lang="zh-CN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：主界面</a:t>
            </a:r>
            <a:endParaRPr lang="en-US" altLang="zh-C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order_add_food</a:t>
            </a:r>
            <a:r>
              <a:rPr lang="zh-CN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：点菜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/</a:t>
            </a:r>
            <a:r>
              <a:rPr lang="zh-CN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加菜</a:t>
            </a:r>
            <a:endParaRPr lang="en-US" altLang="zh-C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Payment</a:t>
            </a:r>
            <a:r>
              <a:rPr lang="zh-CN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：结账</a:t>
            </a:r>
            <a:endParaRPr lang="en-US" altLang="zh-C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staff_info</a:t>
            </a:r>
            <a:r>
              <a:rPr lang="zh-CN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：职员信息</a:t>
            </a:r>
            <a:endParaRPr lang="en-US" altLang="zh-C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start_table</a:t>
            </a:r>
            <a:r>
              <a:rPr lang="zh-CN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：开台</a:t>
            </a:r>
            <a:endParaRPr lang="en-US" altLang="zh-C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system_maintenance</a:t>
            </a:r>
            <a:r>
              <a:rPr lang="zh-CN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：系统维护</a:t>
            </a:r>
            <a:endParaRPr lang="en-US" altLang="zh-C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table_info</a:t>
            </a:r>
            <a:r>
              <a:rPr lang="zh-CN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：桌台信息</a:t>
            </a:r>
            <a:endParaRPr lang="zh-CN" altLang="en-US" dirty="0"/>
          </a:p>
        </p:txBody>
      </p:sp>
      <p:cxnSp>
        <p:nvCxnSpPr>
          <p:cNvPr id="22" name="Straight Connector 57"/>
          <p:cNvCxnSpPr/>
          <p:nvPr/>
        </p:nvCxnSpPr>
        <p:spPr>
          <a:xfrm>
            <a:off x="5796584" y="1687642"/>
            <a:ext cx="598830" cy="0"/>
          </a:xfrm>
          <a:prstGeom prst="line">
            <a:avLst/>
          </a:prstGeom>
          <a:ln w="38100">
            <a:solidFill>
              <a:srgbClr val="3F8B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58"/>
          <p:cNvSpPr txBox="1"/>
          <p:nvPr/>
        </p:nvSpPr>
        <p:spPr>
          <a:xfrm>
            <a:off x="4038600" y="655461"/>
            <a:ext cx="4329596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3600" spc="30" dirty="0">
                <a:solidFill>
                  <a:srgbClr val="3F8B6F"/>
                </a:solidFill>
                <a:cs typeface="+mn-ea"/>
                <a:sym typeface="+mn-lt"/>
              </a:rPr>
              <a:t>界面设计</a:t>
            </a:r>
            <a:endParaRPr lang="en-US" sz="3600" spc="30" dirty="0">
              <a:solidFill>
                <a:srgbClr val="3F8B6F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618" y="747598"/>
            <a:ext cx="2733675" cy="3505200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49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09625" y="2442210"/>
            <a:ext cx="5181600" cy="3756660"/>
          </a:xfrm>
        </p:spPr>
        <p:txBody>
          <a:bodyPr/>
          <a:lstStyle/>
          <a:p>
            <a:pPr marL="0" indent="0" algn="just">
              <a:buNone/>
            </a:pPr>
            <a:r>
              <a:rPr lang="zh-CN" altLang="en-US" sz="2000" dirty="0">
                <a:latin typeface="Cambria" panose="02040503050406030204" pitchFamily="18" charset="0"/>
              </a:rPr>
              <a:t>       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		</a:t>
            </a:r>
            <a:r>
              <a:rPr lang="zh-CN" altLang="en-US" sz="2000" dirty="0">
                <a:latin typeface="Cambria" panose="02040503050406030204" pitchFamily="18" charset="0"/>
              </a:rPr>
              <a:t>表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bill</a:t>
            </a:r>
          </a:p>
          <a:p>
            <a:pPr marL="0" indent="0" algn="just">
              <a:buNone/>
            </a:pPr>
            <a:r>
              <a:rPr lang="zh-CN" altLang="en-US" sz="2000" dirty="0">
                <a:latin typeface="Cambria" panose="02040503050406030204" pitchFamily="18" charset="0"/>
              </a:rPr>
              <a:t>属性：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ID </a:t>
            </a:r>
            <a:r>
              <a:rPr lang="en-US" altLang="zh-CN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roomname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foodname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foodsum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 price  </a:t>
            </a:r>
            <a:r>
              <a:rPr lang="en-US" altLang="zh-CN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datatime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waitername</a:t>
            </a:r>
          </a:p>
          <a:p>
            <a:pPr marL="0" indent="0" algn="just">
              <a:buNone/>
            </a:pP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		</a:t>
            </a:r>
            <a:r>
              <a:rPr lang="zh-CN" altLang="en-US" sz="2000" dirty="0">
                <a:latin typeface="Cambria" panose="02040503050406030204" pitchFamily="18" charset="0"/>
              </a:rPr>
              <a:t>表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food</a:t>
            </a:r>
          </a:p>
          <a:p>
            <a:pPr marL="0" indent="0" algn="just">
              <a:buNone/>
            </a:pPr>
            <a:r>
              <a:rPr lang="zh-CN" altLang="en-US" sz="2000" dirty="0">
                <a:latin typeface="Cambria" panose="02040503050406030204" pitchFamily="18" charset="0"/>
              </a:rPr>
              <a:t>属性：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id</a:t>
            </a:r>
            <a:r>
              <a:rPr lang="zh-CN" altLang="en-US" sz="2000" dirty="0">
                <a:latin typeface="Cambria" panose="02040503050406030204" pitchFamily="18" charset="0"/>
              </a:rPr>
              <a:t> </a:t>
            </a:r>
            <a:r>
              <a:rPr lang="en-US" altLang="zh-CN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foodtype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foodnum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foodname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foodprice</a:t>
            </a:r>
          </a:p>
          <a:p>
            <a:pPr marL="0" indent="0" algn="just">
              <a:buNone/>
            </a:pP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		</a:t>
            </a:r>
            <a:r>
              <a:rPr lang="zh-CN" altLang="en-US" sz="2000" dirty="0">
                <a:latin typeface="Cambria" panose="02040503050406030204" pitchFamily="18" charset="0"/>
              </a:rPr>
              <a:t>表</a:t>
            </a:r>
            <a:r>
              <a:rPr lang="en-US" altLang="zh-CN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foodtype</a:t>
            </a:r>
          </a:p>
          <a:p>
            <a:pPr marL="0" indent="0" algn="just">
              <a:buNone/>
            </a:pPr>
            <a:r>
              <a:rPr lang="zh-CN" altLang="en-US" sz="2000" dirty="0">
                <a:latin typeface="Cambria" panose="02040503050406030204" pitchFamily="18" charset="0"/>
              </a:rPr>
              <a:t>属性：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id ft</a:t>
            </a:r>
          </a:p>
          <a:p>
            <a:pPr marL="0" indent="0" algn="just">
              <a:buNone/>
            </a:pP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		</a:t>
            </a:r>
            <a:r>
              <a:rPr lang="zh-CN" altLang="en-US" sz="2000" dirty="0">
                <a:latin typeface="Cambria" panose="02040503050406030204" pitchFamily="18" charset="0"/>
              </a:rPr>
              <a:t>表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users</a:t>
            </a:r>
          </a:p>
          <a:p>
            <a:pPr marL="0" indent="0" algn="just">
              <a:buNone/>
            </a:pPr>
            <a:r>
              <a:rPr lang="zh-CN" altLang="en-US" sz="2000" dirty="0">
                <a:latin typeface="Cambria" panose="02040503050406030204" pitchFamily="18" charset="0"/>
              </a:rPr>
              <a:t>属性：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id name </a:t>
            </a:r>
            <a:r>
              <a:rPr lang="en-US" altLang="zh-CN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pwd</a:t>
            </a:r>
          </a:p>
          <a:p>
            <a:pPr marL="0" indent="0" algn="just">
              <a:buNone/>
            </a:pPr>
            <a:endParaRPr lang="en-US" altLang="zh-CN" sz="2000" dirty="0" err="1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 algn="just">
              <a:buNone/>
            </a:pPr>
            <a:endParaRPr lang="en-US" altLang="zh-CN" sz="2000" dirty="0" err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图片 4" descr="图片包含 甜甜圈, 美食, 巧克力, 室内&#10;&#10;已生成极高可信度的说明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5973" y="93341"/>
            <a:ext cx="1331471" cy="13085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123762"/>
            <a:ext cx="1456862" cy="829471"/>
          </a:xfrm>
          <a:prstGeom prst="rect">
            <a:avLst/>
          </a:prstGeom>
        </p:spPr>
      </p:pic>
      <p:pic>
        <p:nvPicPr>
          <p:cNvPr id="7" name="图片 6" descr="图片包含 植物&#10;&#10;已生成极高可信度的说明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9807" y="3643"/>
            <a:ext cx="911495" cy="993092"/>
          </a:xfrm>
          <a:prstGeom prst="rect">
            <a:avLst/>
          </a:prstGeom>
        </p:spPr>
      </p:pic>
      <p:pic>
        <p:nvPicPr>
          <p:cNvPr id="8" name="图片 7" descr="图片包含 美食, 香蕉, 盘子, 水果&#10;&#10;已生成极高可信度的说明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740697" y="-585125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  <p:pic>
        <p:nvPicPr>
          <p:cNvPr id="9" name="图片 8" descr="图片包含 柑橘, 水果&#10;&#10;已生成高可信度的说明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8575776" y="5760788"/>
            <a:ext cx="837360" cy="13188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flipH="1" flipV="1">
            <a:off x="9236574" y="4429453"/>
            <a:ext cx="1793925" cy="2409436"/>
          </a:xfrm>
          <a:prstGeom prst="rect">
            <a:avLst/>
          </a:prstGeom>
        </p:spPr>
      </p:pic>
      <p:pic>
        <p:nvPicPr>
          <p:cNvPr id="11" name="图片 10" descr="图片包含 蛋糕, 室内, 餐桌, 巧克力&#10;&#10;已生成极高可信度的说明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33537" y="4660127"/>
            <a:ext cx="2071033" cy="2178762"/>
          </a:xfrm>
          <a:prstGeom prst="rect">
            <a:avLst/>
          </a:prstGeom>
        </p:spPr>
      </p:pic>
      <p:sp>
        <p:nvSpPr>
          <p:cNvPr id="12" name="内容占位符 2"/>
          <p:cNvSpPr txBox="1"/>
          <p:nvPr/>
        </p:nvSpPr>
        <p:spPr>
          <a:xfrm>
            <a:off x="6808366" y="1315180"/>
            <a:ext cx="5010699" cy="32296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zh-CN" sz="2000" dirty="0">
                <a:latin typeface="Cambria" panose="02040503050406030204" pitchFamily="18" charset="0"/>
              </a:rPr>
              <a:t>		</a:t>
            </a:r>
            <a:r>
              <a:rPr lang="zh-CN" altLang="en-US" sz="2000" dirty="0">
                <a:latin typeface="Cambria" panose="02040503050406030204" pitchFamily="18" charset="0"/>
              </a:rPr>
              <a:t>表</a:t>
            </a:r>
            <a:r>
              <a:rPr lang="en-US" altLang="zh-CN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guestfood</a:t>
            </a:r>
            <a:endParaRPr lang="en-US" altLang="zh-C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zh-CN" altLang="en-US" sz="2000" dirty="0">
                <a:latin typeface="Cambria" panose="02040503050406030204" pitchFamily="18" charset="0"/>
              </a:rPr>
              <a:t>属性：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id </a:t>
            </a:r>
            <a:r>
              <a:rPr lang="en-US" altLang="zh-CN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foodnum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foodname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foodsum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foodallprice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waitername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beizhu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roomname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datatime</a:t>
            </a:r>
            <a:endParaRPr lang="en-US" altLang="zh-C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		</a:t>
            </a:r>
            <a:r>
              <a:rPr lang="zh-CN" altLang="en-US" sz="2000" dirty="0">
                <a:latin typeface="Cambria" panose="02040503050406030204" pitchFamily="18" charset="0"/>
              </a:rPr>
              <a:t>表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room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zh-CN" altLang="en-US" sz="2000" dirty="0">
                <a:latin typeface="Cambria" panose="02040503050406030204" pitchFamily="18" charset="0"/>
              </a:rPr>
              <a:t>属性：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id </a:t>
            </a:r>
            <a:r>
              <a:rPr lang="en-US" altLang="zh-CN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roomname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roomabb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roomfee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roomlocation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roomstate</a:t>
            </a:r>
            <a:endParaRPr lang="en-US" altLang="zh-C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		</a:t>
            </a:r>
            <a:r>
              <a:rPr lang="zh-CN" altLang="en-US" sz="2000" dirty="0">
                <a:latin typeface="Cambria" panose="02040503050406030204" pitchFamily="18" charset="0"/>
              </a:rPr>
              <a:t>表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waiter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zh-CN" altLang="en-US" sz="2000" dirty="0">
                <a:latin typeface="Cambria" panose="02040503050406030204" pitchFamily="18" charset="0"/>
              </a:rPr>
              <a:t>属性：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ID </a:t>
            </a:r>
            <a:r>
              <a:rPr lang="en-US" altLang="zh-CN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waitername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 sex age </a:t>
            </a:r>
            <a:r>
              <a:rPr lang="en-US" altLang="zh-CN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idcard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tel</a:t>
            </a:r>
            <a:endParaRPr lang="en-US" altLang="zh-C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TextBox 58"/>
          <p:cNvSpPr txBox="1"/>
          <p:nvPr/>
        </p:nvSpPr>
        <p:spPr>
          <a:xfrm>
            <a:off x="4038600" y="655461"/>
            <a:ext cx="4329596" cy="589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3600" spc="30" dirty="0">
                <a:solidFill>
                  <a:srgbClr val="3F8B6F"/>
                </a:solidFill>
                <a:cs typeface="+mn-ea"/>
                <a:sym typeface="+mn-lt"/>
              </a:rPr>
              <a:t>数据库的表格</a:t>
            </a:r>
          </a:p>
        </p:txBody>
      </p:sp>
      <p:cxnSp>
        <p:nvCxnSpPr>
          <p:cNvPr id="13" name="Straight Connector 57">
            <a:extLst>
              <a:ext uri="{FF2B5EF4-FFF2-40B4-BE49-F238E27FC236}">
                <a16:creationId xmlns:a16="http://schemas.microsoft.com/office/drawing/2014/main" id="{AF93D0BB-C6F4-4D89-9453-AD6F16505820}"/>
              </a:ext>
            </a:extLst>
          </p:cNvPr>
          <p:cNvCxnSpPr/>
          <p:nvPr/>
        </p:nvCxnSpPr>
        <p:spPr>
          <a:xfrm>
            <a:off x="5796584" y="1687642"/>
            <a:ext cx="598830" cy="0"/>
          </a:xfrm>
          <a:prstGeom prst="line">
            <a:avLst/>
          </a:prstGeom>
          <a:ln w="38100">
            <a:solidFill>
              <a:srgbClr val="3F8B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555"/>
          <a:stretch>
            <a:fillRect/>
          </a:stretch>
        </p:blipFill>
        <p:spPr>
          <a:xfrm>
            <a:off x="4127765" y="535796"/>
            <a:ext cx="7957250" cy="2645554"/>
          </a:xfrm>
          <a:prstGeom prst="rect">
            <a:avLst/>
          </a:prstGeom>
        </p:spPr>
      </p:pic>
      <p:pic>
        <p:nvPicPr>
          <p:cNvPr id="4" name="图片 3" descr="图片包含 柑橘, 水果&#10;&#10;已生成高可信度的说明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8575776" y="5760788"/>
            <a:ext cx="837360" cy="131884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 flipV="1">
            <a:off x="9236574" y="4429453"/>
            <a:ext cx="1793925" cy="2409436"/>
          </a:xfrm>
          <a:prstGeom prst="rect">
            <a:avLst/>
          </a:prstGeom>
        </p:spPr>
      </p:pic>
      <p:pic>
        <p:nvPicPr>
          <p:cNvPr id="6" name="图片 5" descr="图片包含 蛋糕, 室内, 餐桌, 巧克力&#10;&#10;已生成极高可信度的说明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33537" y="4660127"/>
            <a:ext cx="2071033" cy="2178762"/>
          </a:xfrm>
          <a:prstGeom prst="rect">
            <a:avLst/>
          </a:prstGeom>
        </p:spPr>
      </p:pic>
      <p:pic>
        <p:nvPicPr>
          <p:cNvPr id="7" name="图片 6" descr="图片包含 甜甜圈, 美食, 巧克力, 室内&#10;&#10;已生成极高可信度的说明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95973" y="93341"/>
            <a:ext cx="1331471" cy="13085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0" y="1123762"/>
            <a:ext cx="1456862" cy="829471"/>
          </a:xfrm>
          <a:prstGeom prst="rect">
            <a:avLst/>
          </a:prstGeom>
        </p:spPr>
      </p:pic>
      <p:pic>
        <p:nvPicPr>
          <p:cNvPr id="9" name="图片 8" descr="图片包含 植物&#10;&#10;已生成极高可信度的说明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9807" y="3643"/>
            <a:ext cx="911495" cy="993092"/>
          </a:xfrm>
          <a:prstGeom prst="rect">
            <a:avLst/>
          </a:prstGeom>
        </p:spPr>
      </p:pic>
      <p:pic>
        <p:nvPicPr>
          <p:cNvPr id="10" name="图片 9" descr="图片包含 美食, 香蕉, 盘子, 水果&#10;&#10;已生成极高可信度的说明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0">
            <a:off x="1738907" y="-600371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03" b="48506"/>
          <a:stretch>
            <a:fillRect/>
          </a:stretch>
        </p:blipFill>
        <p:spPr>
          <a:xfrm>
            <a:off x="153609" y="2983654"/>
            <a:ext cx="8994086" cy="3338550"/>
          </a:xfrm>
          <a:prstGeom prst="rect">
            <a:avLst/>
          </a:prstGeom>
        </p:spPr>
      </p:pic>
      <p:sp>
        <p:nvSpPr>
          <p:cNvPr id="13" name="TextBox 58"/>
          <p:cNvSpPr txBox="1"/>
          <p:nvPr/>
        </p:nvSpPr>
        <p:spPr>
          <a:xfrm>
            <a:off x="106985" y="2027156"/>
            <a:ext cx="4329596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600" spc="30" dirty="0">
                <a:solidFill>
                  <a:srgbClr val="3F8B6F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rPr>
              <a:t>E-R</a:t>
            </a:r>
            <a:r>
              <a:rPr lang="zh-CN" altLang="en-US" sz="3600" spc="30" dirty="0">
                <a:solidFill>
                  <a:srgbClr val="3F8B6F"/>
                </a:solidFill>
                <a:latin typeface="Cambria" panose="02040503050406030204" pitchFamily="18" charset="0"/>
                <a:cs typeface="+mn-ea"/>
                <a:sym typeface="+mn-lt"/>
              </a:rPr>
              <a:t>图</a:t>
            </a:r>
            <a:endParaRPr lang="en-US" sz="3600" spc="30" dirty="0">
              <a:solidFill>
                <a:srgbClr val="3F8B6F"/>
              </a:solidFill>
              <a:latin typeface="Cambria" panose="02040503050406030204" pitchFamily="18" charset="0"/>
              <a:ea typeface="Cambria" panose="02040503050406030204" pitchFamily="18" charset="0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柑橘, 水果&#10;&#10;已生成高可信度的说明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8575776" y="5760788"/>
            <a:ext cx="837360" cy="131884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flipH="1" flipV="1">
            <a:off x="9236574" y="4429453"/>
            <a:ext cx="1793925" cy="2409436"/>
          </a:xfrm>
          <a:prstGeom prst="rect">
            <a:avLst/>
          </a:prstGeom>
        </p:spPr>
      </p:pic>
      <p:pic>
        <p:nvPicPr>
          <p:cNvPr id="6" name="图片 5" descr="图片包含 蛋糕, 室内, 餐桌, 巧克力&#10;&#10;已生成极高可信度的说明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33537" y="4660127"/>
            <a:ext cx="2071033" cy="2178762"/>
          </a:xfrm>
          <a:prstGeom prst="rect">
            <a:avLst/>
          </a:prstGeom>
        </p:spPr>
      </p:pic>
      <p:pic>
        <p:nvPicPr>
          <p:cNvPr id="7" name="图片 6" descr="图片包含 甜甜圈, 美食, 巧克力, 室内&#10;&#10;已生成极高可信度的说明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95973" y="93341"/>
            <a:ext cx="1331471" cy="13085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1123762"/>
            <a:ext cx="1456862" cy="829471"/>
          </a:xfrm>
          <a:prstGeom prst="rect">
            <a:avLst/>
          </a:prstGeom>
        </p:spPr>
      </p:pic>
      <p:pic>
        <p:nvPicPr>
          <p:cNvPr id="9" name="图片 8" descr="图片包含 植物&#10;&#10;已生成极高可信度的说明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9807" y="3643"/>
            <a:ext cx="911495" cy="993092"/>
          </a:xfrm>
          <a:prstGeom prst="rect">
            <a:avLst/>
          </a:prstGeom>
        </p:spPr>
      </p:pic>
      <p:pic>
        <p:nvPicPr>
          <p:cNvPr id="10" name="图片 9" descr="图片包含 美食, 香蕉, 盘子, 水果&#10;&#10;已生成极高可信度的说明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0">
            <a:off x="1738907" y="-600371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  <p:sp>
        <p:nvSpPr>
          <p:cNvPr id="13" name="TextBox 58"/>
          <p:cNvSpPr txBox="1"/>
          <p:nvPr/>
        </p:nvSpPr>
        <p:spPr>
          <a:xfrm>
            <a:off x="106985" y="2027156"/>
            <a:ext cx="4329596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600" spc="30" dirty="0">
                <a:solidFill>
                  <a:srgbClr val="3F8B6F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rPr>
              <a:t>E-R</a:t>
            </a:r>
            <a:r>
              <a:rPr lang="zh-CN" altLang="en-US" sz="3600" spc="30" dirty="0">
                <a:solidFill>
                  <a:srgbClr val="3F8B6F"/>
                </a:solidFill>
                <a:latin typeface="Cambria" panose="02040503050406030204" pitchFamily="18" charset="0"/>
                <a:cs typeface="+mn-ea"/>
                <a:sym typeface="+mn-lt"/>
              </a:rPr>
              <a:t>图</a:t>
            </a:r>
            <a:endParaRPr lang="en-US" sz="3600" spc="30" dirty="0">
              <a:solidFill>
                <a:srgbClr val="3F8B6F"/>
              </a:solidFill>
              <a:latin typeface="Cambria" panose="02040503050406030204" pitchFamily="18" charset="0"/>
              <a:ea typeface="Cambria" panose="02040503050406030204" pitchFamily="18" charset="0"/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5" t="52639" r="26009" b="22361"/>
          <a:stretch>
            <a:fillRect/>
          </a:stretch>
        </p:blipFill>
        <p:spPr>
          <a:xfrm>
            <a:off x="5317586" y="341535"/>
            <a:ext cx="6085233" cy="337124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0" t="77500" r="28879"/>
          <a:stretch>
            <a:fillRect/>
          </a:stretch>
        </p:blipFill>
        <p:spPr>
          <a:xfrm>
            <a:off x="569763" y="3477402"/>
            <a:ext cx="5526238" cy="33554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8"/>
          <p:cNvSpPr txBox="1"/>
          <p:nvPr/>
        </p:nvSpPr>
        <p:spPr>
          <a:xfrm>
            <a:off x="3849517" y="4169688"/>
            <a:ext cx="4492966" cy="6771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zh-CN" altLang="en-US" sz="4400" dirty="0">
                <a:solidFill>
                  <a:srgbClr val="404040"/>
                </a:solidFill>
                <a:cs typeface="+mn-ea"/>
                <a:sym typeface="+mn-lt"/>
              </a:rPr>
              <a:t>产品演示</a:t>
            </a:r>
            <a:endParaRPr lang="en-GB" altLang="zh-CN" sz="4400" dirty="0">
              <a:solidFill>
                <a:srgbClr val="404040"/>
              </a:solidFill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924425" y="1610147"/>
            <a:ext cx="2343150" cy="2343150"/>
            <a:chOff x="4650157" y="1362075"/>
            <a:chExt cx="2343150" cy="2343150"/>
          </a:xfrm>
        </p:grpSpPr>
        <p:sp>
          <p:nvSpPr>
            <p:cNvPr id="4" name="椭圆 3"/>
            <p:cNvSpPr/>
            <p:nvPr/>
          </p:nvSpPr>
          <p:spPr>
            <a:xfrm>
              <a:off x="4650157" y="1362075"/>
              <a:ext cx="2343150" cy="2343150"/>
            </a:xfrm>
            <a:prstGeom prst="ellipse">
              <a:avLst/>
            </a:prstGeom>
            <a:solidFill>
              <a:srgbClr val="6A6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340720" y="1810375"/>
              <a:ext cx="962024" cy="14465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800" dirty="0">
                  <a:solidFill>
                    <a:schemeClr val="bg1"/>
                  </a:solidFill>
                  <a:cs typeface="+mn-ea"/>
                  <a:sym typeface="+mn-lt"/>
                </a:rPr>
                <a:t>4</a:t>
              </a:r>
              <a:endParaRPr lang="zh-CN" altLang="en-US" sz="8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0" name="图片 9" descr="图片包含 甜甜圈, 美食, 巧克力, 室内&#10;&#10;已生成极高可信度的说明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95973" y="93341"/>
            <a:ext cx="1331471" cy="1308514"/>
          </a:xfrm>
          <a:prstGeom prst="rect">
            <a:avLst/>
          </a:prstGeom>
        </p:spPr>
      </p:pic>
      <p:pic>
        <p:nvPicPr>
          <p:cNvPr id="11" name="图片 10" descr="图片包含 柑橘, 水果&#10;&#10;已生成高可信度的说明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8575776" y="5760788"/>
            <a:ext cx="837360" cy="131884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 flipV="1">
            <a:off x="9372840" y="4808618"/>
            <a:ext cx="1793925" cy="2409436"/>
          </a:xfrm>
          <a:prstGeom prst="rect">
            <a:avLst/>
          </a:prstGeom>
        </p:spPr>
      </p:pic>
      <p:pic>
        <p:nvPicPr>
          <p:cNvPr id="13" name="图片 12" descr="图片包含 蛋糕, 室内, 餐桌, 巧克力&#10;&#10;已生成极高可信度的说明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60218" y="4988290"/>
            <a:ext cx="2071033" cy="217876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0512" y="1584706"/>
            <a:ext cx="1456862" cy="829471"/>
          </a:xfrm>
          <a:prstGeom prst="rect">
            <a:avLst/>
          </a:prstGeom>
        </p:spPr>
      </p:pic>
      <p:pic>
        <p:nvPicPr>
          <p:cNvPr id="15" name="图片 14" descr="图片包含 植物&#10;&#10;已生成极高可信度的说明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9807" y="3643"/>
            <a:ext cx="911495" cy="993092"/>
          </a:xfrm>
          <a:prstGeom prst="rect">
            <a:avLst/>
          </a:prstGeom>
        </p:spPr>
      </p:pic>
      <p:pic>
        <p:nvPicPr>
          <p:cNvPr id="16" name="图片 15" descr="图片包含 美食, 香蕉, 盘子, 水果&#10;&#10;已生成极高可信度的说明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0">
            <a:off x="1691257" y="-1036008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  <p:sp>
        <p:nvSpPr>
          <p:cNvPr id="17" name="TextBox 49"/>
          <p:cNvSpPr txBox="1"/>
          <p:nvPr/>
        </p:nvSpPr>
        <p:spPr>
          <a:xfrm>
            <a:off x="4210928" y="5063187"/>
            <a:ext cx="3770145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eaLnBrk="0" hangingPunct="0"/>
            <a:r>
              <a:rPr lang="zh-CN" altLang="en-US" sz="1600" dirty="0">
                <a:solidFill>
                  <a:srgbClr val="54534D"/>
                </a:solidFill>
                <a:cs typeface="+mn-ea"/>
                <a:sym typeface="+mn-lt"/>
              </a:rPr>
              <a:t>餐饮管理系统</a:t>
            </a:r>
            <a:endParaRPr lang="en-US" altLang="zh-CN" sz="1600" dirty="0">
              <a:solidFill>
                <a:srgbClr val="54534D"/>
              </a:solidFill>
              <a:cs typeface="+mn-ea"/>
              <a:sym typeface="+mn-lt"/>
            </a:endParaRPr>
          </a:p>
          <a:p>
            <a:pPr algn="ctr" eaLnBrk="0" hangingPunct="0"/>
            <a:r>
              <a:rPr lang="en-US" altLang="zh-CN" sz="1600" dirty="0">
                <a:solidFill>
                  <a:srgbClr val="54534D"/>
                </a:solidFill>
                <a:cs typeface="+mn-ea"/>
                <a:sym typeface="+mn-lt"/>
              </a:rPr>
              <a:t>Catering Manager</a:t>
            </a:r>
            <a:endParaRPr lang="zh-CN" altLang="en-US" sz="1600" dirty="0">
              <a:solidFill>
                <a:srgbClr val="54534D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49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0512" y="1584706"/>
            <a:ext cx="1456862" cy="829471"/>
          </a:xfrm>
          <a:prstGeom prst="rect">
            <a:avLst/>
          </a:prstGeom>
        </p:spPr>
      </p:pic>
      <p:pic>
        <p:nvPicPr>
          <p:cNvPr id="5" name="图片 4" descr="图片包含 餐桌, 就坐, 杯子, 室内&#10;&#10;已生成极高可信度的说明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527" y="1991904"/>
            <a:ext cx="1565759" cy="3133387"/>
          </a:xfrm>
          <a:prstGeom prst="rect">
            <a:avLst/>
          </a:prstGeom>
        </p:spPr>
      </p:pic>
      <p:pic>
        <p:nvPicPr>
          <p:cNvPr id="6" name="图片 5" descr="图片包含 植物&#10;&#10;已生成极高可信度的说明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9807" y="3643"/>
            <a:ext cx="911495" cy="993092"/>
          </a:xfrm>
          <a:prstGeom prst="rect">
            <a:avLst/>
          </a:prstGeom>
        </p:spPr>
      </p:pic>
      <p:pic>
        <p:nvPicPr>
          <p:cNvPr id="7" name="图片 6" descr="图片包含 美食, 香蕉, 盘子, 水果&#10;&#10;已生成极高可信度的说明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0">
            <a:off x="1707003" y="-600374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  <p:pic>
        <p:nvPicPr>
          <p:cNvPr id="8" name="图片 7" descr="图片包含 甜甜圈, 美食, 巧克力, 室内&#10;&#10;已生成极高可信度的说明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95973" y="93341"/>
            <a:ext cx="1331471" cy="1308514"/>
          </a:xfrm>
          <a:prstGeom prst="rect">
            <a:avLst/>
          </a:prstGeom>
        </p:spPr>
      </p:pic>
      <p:cxnSp>
        <p:nvCxnSpPr>
          <p:cNvPr id="10" name="直接连接符 9"/>
          <p:cNvCxnSpPr>
            <a:cxnSpLocks/>
          </p:cNvCxnSpPr>
          <p:nvPr/>
        </p:nvCxnSpPr>
        <p:spPr>
          <a:xfrm>
            <a:off x="6825673" y="347172"/>
            <a:ext cx="0" cy="651082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 flipH="1">
            <a:off x="6734601" y="2687367"/>
            <a:ext cx="201838" cy="201911"/>
          </a:xfrm>
          <a:prstGeom prst="ellipse">
            <a:avLst/>
          </a:prstGeom>
          <a:solidFill>
            <a:srgbClr val="6A696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2" tIns="32516" rIns="65032" bIns="32516" anchor="ctr"/>
          <a:lstStyle/>
          <a:p>
            <a:pPr algn="ctr">
              <a:defRPr/>
            </a:pPr>
            <a:endParaRPr lang="zh-CN" altLang="en-US" sz="1700" b="1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文本框 25"/>
          <p:cNvSpPr txBox="1">
            <a:spLocks noChangeArrowheads="1"/>
          </p:cNvSpPr>
          <p:nvPr/>
        </p:nvSpPr>
        <p:spPr bwMode="auto">
          <a:xfrm flipH="1">
            <a:off x="7063243" y="2690965"/>
            <a:ext cx="653536" cy="307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en-US" altLang="zh-CN" sz="2000" b="1" dirty="0">
                <a:solidFill>
                  <a:srgbClr val="6A6966"/>
                </a:solidFill>
                <a:latin typeface="+mn-lt"/>
                <a:ea typeface="+mn-ea"/>
                <a:cs typeface="+mn-ea"/>
                <a:sym typeface="+mn-lt"/>
              </a:rPr>
              <a:t>01</a:t>
            </a:r>
            <a:endParaRPr lang="zh-CN" altLang="en-US" sz="2000" b="1" dirty="0">
              <a:solidFill>
                <a:srgbClr val="6A696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 flipH="1">
            <a:off x="2385590" y="2673834"/>
            <a:ext cx="3713568" cy="369331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lvl="0" algn="r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背景分析</a:t>
            </a:r>
            <a:endParaRPr lang="zh-CN" altLang="zh-CN" sz="2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椭圆 13"/>
          <p:cNvSpPr/>
          <p:nvPr/>
        </p:nvSpPr>
        <p:spPr>
          <a:xfrm flipH="1">
            <a:off x="6734601" y="3565628"/>
            <a:ext cx="201838" cy="201911"/>
          </a:xfrm>
          <a:prstGeom prst="ellipse">
            <a:avLst/>
          </a:prstGeom>
          <a:solidFill>
            <a:srgbClr val="6A696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2" tIns="32516" rIns="65032" bIns="32516" anchor="ctr"/>
          <a:lstStyle/>
          <a:p>
            <a:pPr algn="ctr">
              <a:defRPr/>
            </a:pPr>
            <a:endParaRPr lang="zh-CN" altLang="en-US" sz="1700" b="1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文本框 28"/>
          <p:cNvSpPr txBox="1">
            <a:spLocks noChangeArrowheads="1"/>
          </p:cNvSpPr>
          <p:nvPr/>
        </p:nvSpPr>
        <p:spPr bwMode="auto">
          <a:xfrm flipH="1">
            <a:off x="7056885" y="3456520"/>
            <a:ext cx="653536" cy="307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en-US" altLang="zh-CN" sz="2000" b="1" dirty="0">
                <a:solidFill>
                  <a:srgbClr val="6A6966"/>
                </a:solidFill>
                <a:latin typeface="+mn-lt"/>
                <a:ea typeface="+mn-ea"/>
                <a:cs typeface="+mn-ea"/>
                <a:sym typeface="+mn-lt"/>
              </a:rPr>
              <a:t>02</a:t>
            </a:r>
            <a:endParaRPr lang="zh-CN" altLang="en-US" sz="2000" b="1" dirty="0">
              <a:solidFill>
                <a:srgbClr val="6A696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 flipH="1">
            <a:off x="2385590" y="3552093"/>
            <a:ext cx="3713568" cy="369331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lvl="0" algn="r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项目简介</a:t>
            </a:r>
            <a:endParaRPr lang="zh-CN" altLang="zh-CN" sz="2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 flipH="1">
            <a:off x="6734601" y="4443887"/>
            <a:ext cx="201838" cy="201911"/>
          </a:xfrm>
          <a:prstGeom prst="ellipse">
            <a:avLst/>
          </a:prstGeom>
          <a:solidFill>
            <a:srgbClr val="6A696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2" tIns="32516" rIns="65032" bIns="32516" anchor="ctr"/>
          <a:lstStyle/>
          <a:p>
            <a:pPr algn="ctr">
              <a:defRPr/>
            </a:pPr>
            <a:endParaRPr lang="zh-CN" altLang="en-US" sz="1700" b="1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文本框 30"/>
          <p:cNvSpPr txBox="1">
            <a:spLocks noChangeArrowheads="1"/>
          </p:cNvSpPr>
          <p:nvPr/>
        </p:nvSpPr>
        <p:spPr bwMode="auto">
          <a:xfrm flipH="1">
            <a:off x="7056885" y="4310066"/>
            <a:ext cx="653536" cy="307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en-US" altLang="zh-CN" sz="2000" b="1" dirty="0">
                <a:solidFill>
                  <a:srgbClr val="6A6966"/>
                </a:solidFill>
                <a:latin typeface="+mn-lt"/>
                <a:ea typeface="+mn-ea"/>
                <a:cs typeface="+mn-ea"/>
                <a:sym typeface="+mn-lt"/>
              </a:rPr>
              <a:t>03</a:t>
            </a:r>
            <a:endParaRPr lang="zh-CN" altLang="en-US" sz="2000" b="1" dirty="0">
              <a:solidFill>
                <a:srgbClr val="6A696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 flipH="1">
            <a:off x="2385590" y="4430354"/>
            <a:ext cx="3713568" cy="369331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lvl="0" algn="r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详细说明</a:t>
            </a:r>
            <a:endParaRPr lang="zh-CN" altLang="zh-CN" sz="2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 flipH="1">
            <a:off x="6719457" y="5273023"/>
            <a:ext cx="201838" cy="201911"/>
          </a:xfrm>
          <a:prstGeom prst="ellipse">
            <a:avLst/>
          </a:prstGeom>
          <a:solidFill>
            <a:srgbClr val="6A696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2" tIns="32516" rIns="65032" bIns="32516" anchor="ctr"/>
          <a:lstStyle/>
          <a:p>
            <a:pPr algn="ctr">
              <a:defRPr/>
            </a:pPr>
            <a:endParaRPr lang="zh-CN" altLang="en-US" sz="1700" b="1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文本框 32"/>
          <p:cNvSpPr txBox="1">
            <a:spLocks noChangeArrowheads="1"/>
          </p:cNvSpPr>
          <p:nvPr/>
        </p:nvSpPr>
        <p:spPr bwMode="auto">
          <a:xfrm flipH="1">
            <a:off x="7041741" y="5188630"/>
            <a:ext cx="653536" cy="307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en-US" altLang="zh-CN" sz="2000" b="1" dirty="0">
                <a:solidFill>
                  <a:srgbClr val="6A6966"/>
                </a:solidFill>
                <a:latin typeface="+mn-lt"/>
                <a:ea typeface="+mn-ea"/>
                <a:cs typeface="+mn-ea"/>
                <a:sym typeface="+mn-lt"/>
              </a:rPr>
              <a:t>04</a:t>
            </a:r>
            <a:endParaRPr lang="zh-CN" altLang="en-US" sz="2000" b="1" dirty="0">
              <a:solidFill>
                <a:srgbClr val="6A696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 flipH="1">
            <a:off x="2379101" y="5259090"/>
            <a:ext cx="3713568" cy="369331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产品演示</a:t>
            </a:r>
            <a:endParaRPr lang="zh-CN" altLang="zh-CN" sz="2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椭圆 22"/>
          <p:cNvSpPr/>
          <p:nvPr/>
        </p:nvSpPr>
        <p:spPr>
          <a:xfrm flipH="1">
            <a:off x="5876006" y="286204"/>
            <a:ext cx="1959959" cy="1960671"/>
          </a:xfrm>
          <a:prstGeom prst="ellipse">
            <a:avLst/>
          </a:prstGeom>
          <a:solidFill>
            <a:srgbClr val="6A69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2" tIns="32516" rIns="65032" bIns="32516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MH_Others_1"/>
          <p:cNvSpPr txBox="1"/>
          <p:nvPr>
            <p:custDataLst>
              <p:tags r:id="rId1"/>
            </p:custDataLst>
          </p:nvPr>
        </p:nvSpPr>
        <p:spPr>
          <a:xfrm flipH="1">
            <a:off x="5994191" y="185817"/>
            <a:ext cx="1406006" cy="201939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cs typeface="+mn-ea"/>
                <a:sym typeface="+mn-lt"/>
              </a:rPr>
              <a:t>目</a:t>
            </a:r>
            <a:endParaRPr lang="en-US" altLang="zh-CN" sz="36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sz="3600" dirty="0">
                <a:solidFill>
                  <a:schemeClr val="bg1"/>
                </a:solidFill>
                <a:cs typeface="+mn-ea"/>
                <a:sym typeface="+mn-lt"/>
              </a:rPr>
              <a:t>录</a:t>
            </a:r>
          </a:p>
        </p:txBody>
      </p:sp>
      <p:sp>
        <p:nvSpPr>
          <p:cNvPr id="25" name="MH_Others_2"/>
          <p:cNvSpPr txBox="1"/>
          <p:nvPr>
            <p:custDataLst>
              <p:tags r:id="rId2"/>
            </p:custDataLst>
          </p:nvPr>
        </p:nvSpPr>
        <p:spPr>
          <a:xfrm rot="16200000" flipH="1">
            <a:off x="6272514" y="1090354"/>
            <a:ext cx="1829027" cy="342666"/>
          </a:xfrm>
          <a:prstGeom prst="rect">
            <a:avLst/>
          </a:prstGeom>
          <a:noFill/>
        </p:spPr>
        <p:txBody>
          <a:bodyPr wrap="square" lIns="65032" tIns="32516" rIns="65032" bIns="32516">
            <a:spAutoFit/>
          </a:bodyPr>
          <a:lstStyle/>
          <a:p>
            <a:pPr algn="ctr">
              <a:defRPr/>
            </a:pP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CONTENTS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9" name="组合 28"/>
          <p:cNvGrpSpPr/>
          <p:nvPr/>
        </p:nvGrpSpPr>
        <p:grpSpPr>
          <a:xfrm flipH="1" flipV="1">
            <a:off x="28527" y="3570633"/>
            <a:ext cx="3999146" cy="3349827"/>
            <a:chOff x="8216575" y="-94320"/>
            <a:chExt cx="3999146" cy="3349827"/>
          </a:xfrm>
        </p:grpSpPr>
        <p:pic>
          <p:nvPicPr>
            <p:cNvPr id="26" name="图片 25" descr="图片包含 坚果, 水果, 室内&#10;&#10;已生成极高可信度的说明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55816" y="-94320"/>
              <a:ext cx="1259905" cy="2245106"/>
            </a:xfrm>
            <a:prstGeom prst="rect">
              <a:avLst/>
            </a:prstGeom>
          </p:spPr>
        </p:pic>
        <p:pic>
          <p:nvPicPr>
            <p:cNvPr id="27" name="图片 26" descr="图片包含 植物, 树叶&#10;&#10;已生成极高可信度的说明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16575" y="-3"/>
              <a:ext cx="2227060" cy="1771317"/>
            </a:xfrm>
            <a:prstGeom prst="rect">
              <a:avLst/>
            </a:prstGeom>
          </p:spPr>
        </p:pic>
        <p:pic>
          <p:nvPicPr>
            <p:cNvPr id="28" name="图片 27" descr="图片包含 就坐, 室内, 餐桌&#10;&#10;已生成高可信度的说明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39512" y="-19025"/>
              <a:ext cx="2711699" cy="3274532"/>
            </a:xfrm>
            <a:prstGeom prst="rect">
              <a:avLst/>
            </a:prstGeom>
          </p:spPr>
        </p:pic>
      </p:grpSp>
      <p:pic>
        <p:nvPicPr>
          <p:cNvPr id="33" name="图片 32" descr="图片包含 坚果, 水果, 室内&#10;&#10;已生成极高可信度的说明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55816" y="-94320"/>
            <a:ext cx="1259905" cy="2245106"/>
          </a:xfrm>
          <a:prstGeom prst="rect">
            <a:avLst/>
          </a:prstGeom>
        </p:spPr>
      </p:pic>
      <p:pic>
        <p:nvPicPr>
          <p:cNvPr id="34" name="图片 33" descr="图片包含 植物, 树叶&#10;&#10;已生成极高可信度的说明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16575" y="-3"/>
            <a:ext cx="2227060" cy="1771317"/>
          </a:xfrm>
          <a:prstGeom prst="rect">
            <a:avLst/>
          </a:prstGeom>
        </p:spPr>
      </p:pic>
      <p:pic>
        <p:nvPicPr>
          <p:cNvPr id="35" name="图片 34" descr="图片包含 就坐, 室内, 餐桌&#10;&#10;已生成高可信度的说明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39512" y="-19025"/>
            <a:ext cx="2711699" cy="3274532"/>
          </a:xfrm>
          <a:prstGeom prst="rect">
            <a:avLst/>
          </a:prstGeom>
        </p:spPr>
      </p:pic>
      <p:pic>
        <p:nvPicPr>
          <p:cNvPr id="36" name="图片 35" descr="图片包含 蛋糕, 室内, 餐桌, 盘子&#10;&#10;已生成极高可信度的说明"/>
          <p:cNvPicPr>
            <a:picLocks noChangeAspect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9850539" y="2104408"/>
            <a:ext cx="2381356" cy="3122025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flipH="1" flipV="1">
            <a:off x="8822332" y="4454353"/>
            <a:ext cx="1793925" cy="2409436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02221" y="2071260"/>
            <a:ext cx="753743" cy="2033998"/>
          </a:xfrm>
          <a:prstGeom prst="rect">
            <a:avLst/>
          </a:prstGeom>
        </p:spPr>
      </p:pic>
      <p:pic>
        <p:nvPicPr>
          <p:cNvPr id="39" name="图片 38" descr="图片包含 室内, 杯子&#10;&#10;已生成高可信度的说明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611116" y="3074222"/>
            <a:ext cx="1620135" cy="2184868"/>
          </a:xfrm>
          <a:prstGeom prst="rect">
            <a:avLst/>
          </a:prstGeom>
        </p:spPr>
      </p:pic>
      <p:pic>
        <p:nvPicPr>
          <p:cNvPr id="40" name="图片 39" descr="图片包含 蛋糕, 室内, 餐桌, 巧克力&#10;&#10;已生成极高可信度的说明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145358" y="4689084"/>
            <a:ext cx="2071033" cy="2178762"/>
          </a:xfrm>
          <a:prstGeom prst="rect">
            <a:avLst/>
          </a:prstGeom>
        </p:spPr>
      </p:pic>
      <p:pic>
        <p:nvPicPr>
          <p:cNvPr id="41" name="图片 40" descr="图片包含 杯子, 饮料, 咖啡, 室内&#10;&#10;已生成极高可信度的说明">
            <a:extLst>
              <a:ext uri="{FF2B5EF4-FFF2-40B4-BE49-F238E27FC236}">
                <a16:creationId xmlns:a16="http://schemas.microsoft.com/office/drawing/2014/main" id="{E4DB31DD-B672-4147-AF4C-855FB30482B2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027672" y="5680002"/>
            <a:ext cx="1702415" cy="1177997"/>
          </a:xfrm>
          <a:prstGeom prst="rect">
            <a:avLst/>
          </a:prstGeom>
        </p:spPr>
      </p:pic>
      <p:pic>
        <p:nvPicPr>
          <p:cNvPr id="42" name="图片 41" descr="图片包含 柑橘, 水果&#10;&#10;已生成高可信度的说明">
            <a:extLst>
              <a:ext uri="{FF2B5EF4-FFF2-40B4-BE49-F238E27FC236}">
                <a16:creationId xmlns:a16="http://schemas.microsoft.com/office/drawing/2014/main" id="{BD5DB51A-24DB-4874-9D5E-F46CEF965738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 rot="5400000">
            <a:off x="8575776" y="5760788"/>
            <a:ext cx="837360" cy="1318841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  <p:bldP spid="14" grpId="0" animBg="1"/>
      <p:bldP spid="15" grpId="0"/>
      <p:bldP spid="16" grpId="0"/>
      <p:bldP spid="17" grpId="0" animBg="1"/>
      <p:bldP spid="18" grpId="0"/>
      <p:bldP spid="19" grpId="0"/>
      <p:bldP spid="20" grpId="0" animBg="1"/>
      <p:bldP spid="21" grpId="0"/>
      <p:bldP spid="22" grpId="0"/>
      <p:bldP spid="23" grpId="0" animBg="1"/>
      <p:bldP spid="24" grpId="0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甜甜圈, 美食, 巧克力, 室内&#10;&#10;已生成极高可信度的说明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77327" y="131133"/>
            <a:ext cx="1331471" cy="1308514"/>
          </a:xfrm>
          <a:prstGeom prst="rect">
            <a:avLst/>
          </a:prstGeom>
        </p:spPr>
      </p:pic>
      <p:pic>
        <p:nvPicPr>
          <p:cNvPr id="12" name="图片 11" descr="图片包含 柑橘, 水果&#10;&#10;已生成高可信度的说明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8576076" y="5915352"/>
            <a:ext cx="837360" cy="131884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 flipV="1">
            <a:off x="9373140" y="4963182"/>
            <a:ext cx="1793925" cy="2409436"/>
          </a:xfrm>
          <a:prstGeom prst="rect">
            <a:avLst/>
          </a:prstGeom>
        </p:spPr>
      </p:pic>
      <p:pic>
        <p:nvPicPr>
          <p:cNvPr id="14" name="图片 13" descr="图片包含 蛋糕, 室内, 餐桌, 巧克力&#10;&#10;已生成极高可信度的说明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20967" y="4665413"/>
            <a:ext cx="2071033" cy="217876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1866" y="1622498"/>
            <a:ext cx="1456862" cy="829471"/>
          </a:xfrm>
          <a:prstGeom prst="rect">
            <a:avLst/>
          </a:prstGeom>
        </p:spPr>
      </p:pic>
      <p:pic>
        <p:nvPicPr>
          <p:cNvPr id="16" name="图片 15" descr="图片包含 植物&#10;&#10;已生成极高可信度的说明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8453" y="41435"/>
            <a:ext cx="911495" cy="993092"/>
          </a:xfrm>
          <a:prstGeom prst="rect">
            <a:avLst/>
          </a:prstGeom>
        </p:spPr>
      </p:pic>
      <p:pic>
        <p:nvPicPr>
          <p:cNvPr id="17" name="图片 16" descr="图片包含 美食, 香蕉, 盘子, 水果&#10;&#10;已生成极高可信度的说明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0">
            <a:off x="1584572" y="-610484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00" y="705617"/>
            <a:ext cx="10918400" cy="5446765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229100" y="1562100"/>
            <a:ext cx="3733800" cy="3733800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92323" y="2644170"/>
            <a:ext cx="2807354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cs typeface="+mn-ea"/>
                <a:sym typeface="+mn-lt"/>
              </a:rPr>
              <a:t>谢 谢</a:t>
            </a:r>
            <a:endParaRPr lang="en-US" altLang="zh-CN" sz="48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en-US" altLang="zh-CN" sz="4800" b="1" dirty="0">
                <a:solidFill>
                  <a:schemeClr val="bg1"/>
                </a:solidFill>
                <a:cs typeface="+mn-ea"/>
                <a:sym typeface="+mn-lt"/>
              </a:rPr>
              <a:t>Thank you</a:t>
            </a:r>
            <a:r>
              <a:rPr lang="zh-CN" altLang="en-US" sz="4800" b="1" dirty="0">
                <a:solidFill>
                  <a:schemeClr val="bg1"/>
                </a:solidFill>
                <a:cs typeface="+mn-ea"/>
                <a:sym typeface="+mn-lt"/>
              </a:rPr>
              <a:t>！</a:t>
            </a:r>
          </a:p>
        </p:txBody>
      </p:sp>
      <p:pic>
        <p:nvPicPr>
          <p:cNvPr id="10" name="图片 9" descr="图片包含 甜甜圈, 美食, 巧克力, 室内&#10;&#10;已生成极高可信度的说明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95973" y="93341"/>
            <a:ext cx="1331471" cy="1308514"/>
          </a:xfrm>
          <a:prstGeom prst="rect">
            <a:avLst/>
          </a:prstGeom>
        </p:spPr>
      </p:pic>
      <p:pic>
        <p:nvPicPr>
          <p:cNvPr id="11" name="图片 10" descr="图片包含 柑橘, 水果&#10;&#10;已生成高可信度的说明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8575776" y="5760788"/>
            <a:ext cx="837360" cy="131884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 flipV="1">
            <a:off x="9372840" y="4808618"/>
            <a:ext cx="1793925" cy="2409436"/>
          </a:xfrm>
          <a:prstGeom prst="rect">
            <a:avLst/>
          </a:prstGeom>
        </p:spPr>
      </p:pic>
      <p:pic>
        <p:nvPicPr>
          <p:cNvPr id="13" name="图片 12" descr="图片包含 蛋糕, 室内, 餐桌, 巧克力&#10;&#10;已生成极高可信度的说明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60218" y="4988290"/>
            <a:ext cx="2071033" cy="217876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0512" y="1584706"/>
            <a:ext cx="1456862" cy="829471"/>
          </a:xfrm>
          <a:prstGeom prst="rect">
            <a:avLst/>
          </a:prstGeom>
        </p:spPr>
      </p:pic>
      <p:pic>
        <p:nvPicPr>
          <p:cNvPr id="15" name="图片 14" descr="图片包含 植物&#10;&#10;已生成极高可信度的说明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9807" y="3643"/>
            <a:ext cx="911495" cy="993092"/>
          </a:xfrm>
          <a:prstGeom prst="rect">
            <a:avLst/>
          </a:prstGeom>
        </p:spPr>
      </p:pic>
      <p:pic>
        <p:nvPicPr>
          <p:cNvPr id="16" name="图片 15" descr="图片包含 美食, 香蕉, 盘子, 水果&#10;&#10;已生成极高可信度的说明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0">
            <a:off x="1691257" y="-1036008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8"/>
          <p:cNvSpPr txBox="1"/>
          <p:nvPr/>
        </p:nvSpPr>
        <p:spPr>
          <a:xfrm>
            <a:off x="3849517" y="4169688"/>
            <a:ext cx="4492966" cy="6771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zh-CN" altLang="en-US" sz="4400" dirty="0">
                <a:solidFill>
                  <a:srgbClr val="404040"/>
                </a:solidFill>
                <a:cs typeface="+mn-ea"/>
                <a:sym typeface="+mn-lt"/>
              </a:rPr>
              <a:t>背景分析</a:t>
            </a:r>
            <a:endParaRPr lang="en-GB" altLang="zh-CN" sz="4400" dirty="0">
              <a:solidFill>
                <a:srgbClr val="404040"/>
              </a:solidFill>
              <a:cs typeface="+mn-ea"/>
              <a:sym typeface="+mn-lt"/>
            </a:endParaRPr>
          </a:p>
        </p:txBody>
      </p:sp>
      <p:sp>
        <p:nvSpPr>
          <p:cNvPr id="6" name="TextBox 49"/>
          <p:cNvSpPr txBox="1"/>
          <p:nvPr/>
        </p:nvSpPr>
        <p:spPr>
          <a:xfrm>
            <a:off x="4210928" y="5063187"/>
            <a:ext cx="3770145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eaLnBrk="0" hangingPunct="0"/>
            <a:r>
              <a:rPr lang="zh-CN" altLang="en-US" sz="1600" dirty="0">
                <a:solidFill>
                  <a:srgbClr val="54534D"/>
                </a:solidFill>
                <a:cs typeface="+mn-ea"/>
                <a:sym typeface="+mn-lt"/>
              </a:rPr>
              <a:t>餐饮管理系统</a:t>
            </a:r>
            <a:endParaRPr lang="en-US" altLang="zh-CN" sz="1600" dirty="0">
              <a:solidFill>
                <a:srgbClr val="54534D"/>
              </a:solidFill>
              <a:cs typeface="+mn-ea"/>
              <a:sym typeface="+mn-lt"/>
            </a:endParaRPr>
          </a:p>
          <a:p>
            <a:pPr algn="ctr" eaLnBrk="0" hangingPunct="0"/>
            <a:r>
              <a:rPr lang="en-US" altLang="zh-CN" sz="1600" dirty="0">
                <a:solidFill>
                  <a:srgbClr val="54534D"/>
                </a:solidFill>
                <a:cs typeface="+mn-ea"/>
                <a:sym typeface="+mn-lt"/>
              </a:rPr>
              <a:t>Catering Manager</a:t>
            </a:r>
            <a:endParaRPr lang="zh-CN" altLang="en-US" sz="1600" dirty="0">
              <a:solidFill>
                <a:srgbClr val="54534D"/>
              </a:solidFill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924425" y="1610147"/>
            <a:ext cx="2343150" cy="2343150"/>
            <a:chOff x="4650157" y="1362075"/>
            <a:chExt cx="2343150" cy="2343150"/>
          </a:xfrm>
        </p:grpSpPr>
        <p:sp>
          <p:nvSpPr>
            <p:cNvPr id="4" name="椭圆 3"/>
            <p:cNvSpPr/>
            <p:nvPr/>
          </p:nvSpPr>
          <p:spPr>
            <a:xfrm>
              <a:off x="4650157" y="1362075"/>
              <a:ext cx="2343150" cy="2343150"/>
            </a:xfrm>
            <a:prstGeom prst="ellipse">
              <a:avLst/>
            </a:prstGeom>
            <a:solidFill>
              <a:srgbClr val="6A6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340720" y="1810375"/>
              <a:ext cx="962024" cy="14465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800" dirty="0"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  <a:endParaRPr lang="zh-CN" altLang="en-US" sz="8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0" name="图片 9" descr="图片包含 甜甜圈, 美食, 巧克力, 室内&#10;&#10;已生成极高可信度的说明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95973" y="93341"/>
            <a:ext cx="1331471" cy="1308514"/>
          </a:xfrm>
          <a:prstGeom prst="rect">
            <a:avLst/>
          </a:prstGeom>
        </p:spPr>
      </p:pic>
      <p:pic>
        <p:nvPicPr>
          <p:cNvPr id="11" name="图片 10" descr="图片包含 柑橘, 水果&#10;&#10;已生成高可信度的说明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8575776" y="5760788"/>
            <a:ext cx="837360" cy="131884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 flipV="1">
            <a:off x="9362558" y="4448564"/>
            <a:ext cx="1793925" cy="2409436"/>
          </a:xfrm>
          <a:prstGeom prst="rect">
            <a:avLst/>
          </a:prstGeom>
        </p:spPr>
      </p:pic>
      <p:pic>
        <p:nvPicPr>
          <p:cNvPr id="13" name="图片 12" descr="图片包含 蛋糕, 室内, 餐桌, 巧克力&#10;&#10;已生成极高可信度的说明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20967" y="4660127"/>
            <a:ext cx="2071033" cy="217876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0512" y="1584706"/>
            <a:ext cx="1456862" cy="829471"/>
          </a:xfrm>
          <a:prstGeom prst="rect">
            <a:avLst/>
          </a:prstGeom>
        </p:spPr>
      </p:pic>
      <p:pic>
        <p:nvPicPr>
          <p:cNvPr id="15" name="图片 14" descr="图片包含 植物&#10;&#10;已生成极高可信度的说明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9807" y="3643"/>
            <a:ext cx="911495" cy="993092"/>
          </a:xfrm>
          <a:prstGeom prst="rect">
            <a:avLst/>
          </a:prstGeom>
        </p:spPr>
      </p:pic>
      <p:pic>
        <p:nvPicPr>
          <p:cNvPr id="16" name="图片 15" descr="图片包含 美食, 香蕉, 盘子, 水果&#10;&#10;已生成极高可信度的说明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0">
            <a:off x="1691257" y="-600371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49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/>
          <p:cNvSpPr/>
          <p:nvPr/>
        </p:nvSpPr>
        <p:spPr>
          <a:xfrm>
            <a:off x="6134103" y="1"/>
            <a:ext cx="6069620" cy="6165003"/>
          </a:xfrm>
          <a:custGeom>
            <a:avLst/>
            <a:gdLst>
              <a:gd name="connsiteX0" fmla="*/ 1073587 w 6069620"/>
              <a:gd name="connsiteY0" fmla="*/ 0 h 6165003"/>
              <a:gd name="connsiteX1" fmla="*/ 1559127 w 6069620"/>
              <a:gd name="connsiteY1" fmla="*/ 0 h 6165003"/>
              <a:gd name="connsiteX2" fmla="*/ 1048253 w 6069620"/>
              <a:gd name="connsiteY2" fmla="*/ 510874 h 6165003"/>
              <a:gd name="connsiteX3" fmla="*/ 1048253 w 6069620"/>
              <a:gd name="connsiteY3" fmla="*/ 3703933 h 6165003"/>
              <a:gd name="connsiteX4" fmla="*/ 2461070 w 6069620"/>
              <a:gd name="connsiteY4" fmla="*/ 5116750 h 6165003"/>
              <a:gd name="connsiteX5" fmla="*/ 5654129 w 6069620"/>
              <a:gd name="connsiteY5" fmla="*/ 5116750 h 6165003"/>
              <a:gd name="connsiteX6" fmla="*/ 6069620 w 6069620"/>
              <a:gd name="connsiteY6" fmla="*/ 4701258 h 6165003"/>
              <a:gd name="connsiteX7" fmla="*/ 6069620 w 6069620"/>
              <a:gd name="connsiteY7" fmla="*/ 5186799 h 6165003"/>
              <a:gd name="connsiteX8" fmla="*/ 5822433 w 6069620"/>
              <a:gd name="connsiteY8" fmla="*/ 5433986 h 6165003"/>
              <a:gd name="connsiteX9" fmla="*/ 2292769 w 6069620"/>
              <a:gd name="connsiteY9" fmla="*/ 5433986 h 6165003"/>
              <a:gd name="connsiteX10" fmla="*/ 731016 w 6069620"/>
              <a:gd name="connsiteY10" fmla="*/ 3872234 h 6165003"/>
              <a:gd name="connsiteX11" fmla="*/ 731016 w 6069620"/>
              <a:gd name="connsiteY11" fmla="*/ 342571 h 6165003"/>
              <a:gd name="connsiteX12" fmla="*/ 1073587 w 6069620"/>
              <a:gd name="connsiteY12" fmla="*/ 0 h 616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69620" h="6165003">
                <a:moveTo>
                  <a:pt x="1073587" y="0"/>
                </a:moveTo>
                <a:lnTo>
                  <a:pt x="1559127" y="0"/>
                </a:lnTo>
                <a:lnTo>
                  <a:pt x="1048253" y="510874"/>
                </a:lnTo>
                <a:cubicBezTo>
                  <a:pt x="166514" y="1392613"/>
                  <a:pt x="166514" y="2822194"/>
                  <a:pt x="1048253" y="3703933"/>
                </a:cubicBezTo>
                <a:lnTo>
                  <a:pt x="2461070" y="5116750"/>
                </a:lnTo>
                <a:cubicBezTo>
                  <a:pt x="3342809" y="5998489"/>
                  <a:pt x="4772391" y="5998489"/>
                  <a:pt x="5654129" y="5116750"/>
                </a:cubicBezTo>
                <a:lnTo>
                  <a:pt x="6069620" y="4701258"/>
                </a:lnTo>
                <a:lnTo>
                  <a:pt x="6069620" y="5186799"/>
                </a:lnTo>
                <a:lnTo>
                  <a:pt x="5822433" y="5433986"/>
                </a:lnTo>
                <a:cubicBezTo>
                  <a:pt x="4847743" y="6408676"/>
                  <a:pt x="3267459" y="6408676"/>
                  <a:pt x="2292769" y="5433986"/>
                </a:cubicBezTo>
                <a:lnTo>
                  <a:pt x="731016" y="3872234"/>
                </a:lnTo>
                <a:cubicBezTo>
                  <a:pt x="-243673" y="2897545"/>
                  <a:pt x="-243673" y="1317260"/>
                  <a:pt x="731016" y="342571"/>
                </a:cubicBezTo>
                <a:lnTo>
                  <a:pt x="1073587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21543" y="2384145"/>
            <a:ext cx="10207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" dirty="0">
                <a:cs typeface="+mn-ea"/>
                <a:sym typeface="+mn-lt"/>
              </a:rPr>
              <a:t>点单平板</a:t>
            </a:r>
            <a:endParaRPr lang="en-US" sz="1600" spc="30" dirty="0">
              <a:cs typeface="+mn-ea"/>
              <a:sym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99223" y="1725616"/>
            <a:ext cx="3759009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3600" spc="30" dirty="0">
                <a:solidFill>
                  <a:srgbClr val="3F8B6F"/>
                </a:solidFill>
                <a:cs typeface="+mn-ea"/>
                <a:sym typeface="+mn-lt"/>
              </a:rPr>
              <a:t>市有产品</a:t>
            </a:r>
            <a:endParaRPr lang="en-US" sz="3600" spc="30" dirty="0">
              <a:solidFill>
                <a:srgbClr val="3F8B6F"/>
              </a:solidFill>
              <a:cs typeface="+mn-ea"/>
              <a:sym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49875" y="3836719"/>
            <a:ext cx="4564128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40000"/>
              </a:lnSpc>
              <a:defRPr/>
            </a:pPr>
            <a:r>
              <a:rPr lang="en-US" sz="1200">
                <a:solidFill>
                  <a:schemeClr val="tx2"/>
                </a:solidFill>
                <a:cs typeface="+mn-ea"/>
                <a:sym typeface="+mn-lt"/>
              </a:rPr>
              <a:t>Lorem ipsum dolor amet, consectetur adipiscing </a:t>
            </a:r>
          </a:p>
          <a:p>
            <a:pPr lvl="0">
              <a:lnSpc>
                <a:spcPct val="140000"/>
              </a:lnSpc>
              <a:defRPr/>
            </a:pPr>
            <a:r>
              <a:rPr lang="en-US" sz="1200">
                <a:solidFill>
                  <a:schemeClr val="tx2"/>
                </a:solidFill>
                <a:cs typeface="+mn-ea"/>
                <a:sym typeface="+mn-lt"/>
              </a:rPr>
              <a:t>elit. Proin cursus ligula eget vestibulum porta. Duis </a:t>
            </a:r>
          </a:p>
          <a:p>
            <a:pPr lvl="0">
              <a:lnSpc>
                <a:spcPct val="140000"/>
              </a:lnSpc>
              <a:defRPr/>
            </a:pPr>
            <a:r>
              <a:rPr lang="en-US" sz="1200">
                <a:solidFill>
                  <a:schemeClr val="tx2"/>
                </a:solidFill>
                <a:cs typeface="+mn-ea"/>
                <a:sym typeface="+mn-lt"/>
              </a:rPr>
              <a:t>eget lectus varius, venenatis ligula et, suscipit massa. </a:t>
            </a:r>
          </a:p>
          <a:p>
            <a:pPr lvl="0">
              <a:lnSpc>
                <a:spcPct val="140000"/>
              </a:lnSpc>
              <a:defRPr/>
            </a:pPr>
            <a:r>
              <a:rPr lang="en-US" sz="1200">
                <a:solidFill>
                  <a:schemeClr val="tx2"/>
                </a:solidFill>
                <a:cs typeface="+mn-ea"/>
                <a:sym typeface="+mn-lt"/>
              </a:rPr>
              <a:t>Donec mollis fermentum mi nec.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1272106" y="5372523"/>
            <a:ext cx="598830" cy="0"/>
          </a:xfrm>
          <a:prstGeom prst="line">
            <a:avLst/>
          </a:prstGeom>
          <a:ln w="38100">
            <a:solidFill>
              <a:srgbClr val="3F8B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 descr="图片包含 甜甜圈, 美食, 巧克力, 室内&#10;&#10;已生成极高可信度的说明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31099" y="256093"/>
            <a:ext cx="1331471" cy="1308514"/>
          </a:xfrm>
          <a:prstGeom prst="rect">
            <a:avLst/>
          </a:prstGeom>
        </p:spPr>
      </p:pic>
      <p:pic>
        <p:nvPicPr>
          <p:cNvPr id="12" name="图片 11" descr="图片包含 柑橘, 水果&#10;&#10;已生成高可信度的说明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8955565" y="5779898"/>
            <a:ext cx="837360" cy="1318841"/>
          </a:xfrm>
          <a:prstGeom prst="rect">
            <a:avLst/>
          </a:prstGeom>
        </p:spPr>
      </p:pic>
      <p:pic>
        <p:nvPicPr>
          <p:cNvPr id="16" name="图片 15" descr="图片包含 蛋糕, 室内, 餐桌, 巧克力&#10;&#10;已生成极高可信度的说明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32690" y="4689908"/>
            <a:ext cx="2071033" cy="217876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51" y="1314050"/>
            <a:ext cx="1456862" cy="829471"/>
          </a:xfrm>
          <a:prstGeom prst="rect">
            <a:avLst/>
          </a:prstGeom>
        </p:spPr>
      </p:pic>
      <p:pic>
        <p:nvPicPr>
          <p:cNvPr id="18" name="图片 17" descr="图片包含 植物&#10;&#10;已生成极高可信度的说明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6358" y="-15777"/>
            <a:ext cx="911495" cy="993092"/>
          </a:xfrm>
          <a:prstGeom prst="rect">
            <a:avLst/>
          </a:prstGeom>
        </p:spPr>
      </p:pic>
      <p:pic>
        <p:nvPicPr>
          <p:cNvPr id="19" name="图片 18" descr="图片包含 美食, 香蕉, 盘子, 水果&#10;&#10;已生成极高可信度的说明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0">
            <a:off x="1794818" y="-600371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  <p:pic>
        <p:nvPicPr>
          <p:cNvPr id="24" name="图片占位符 23"/>
          <p:cNvPicPr>
            <a:picLocks noGrp="1" noChangeAspect="1"/>
          </p:cNvPicPr>
          <p:nvPr>
            <p:ph type="pic" sz="quarter" idx="17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8" r="16338"/>
          <a:stretch>
            <a:fillRect/>
          </a:stretch>
        </p:blipFill>
        <p:spPr/>
      </p:pic>
      <p:pic>
        <p:nvPicPr>
          <p:cNvPr id="26" name="Picture 2" descr="https://timgsa.baidu.com/timg?image&amp;quality=80&amp;size=b9999_10000&amp;sec=1528901214740&amp;di=a8f629e34ece1a6e6558dce7af14665a&amp;imgtype=jpg&amp;src=http%3A%2F%2Fimg4.imgtn.bdimg.com%2Fit%2Fu%3D1462465474%2C3082261924%26fm%3D214%26gp%3D0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017" y="3082502"/>
            <a:ext cx="4752975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49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49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49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49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649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49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  <p:bldP spid="1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timgsa.baidu.com/timg?image&amp;quality=80&amp;size=b9999_10000&amp;sec=1528901033455&amp;di=7342c2ace4423cdbbe81fc7d6c25afc4&amp;imgtype=0&amp;src=http%3A%2F%2Fwww.eicodesign.com%2Fwp-content%2Fuploads%2F2016%2F09%2F02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428625"/>
            <a:ext cx="120015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甜甜圈, 美食, 巧克力, 室内&#10;&#10;已生成极高可信度的说明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95973" y="93341"/>
            <a:ext cx="1331471" cy="1308514"/>
          </a:xfrm>
          <a:prstGeom prst="rect">
            <a:avLst/>
          </a:prstGeom>
        </p:spPr>
      </p:pic>
      <p:pic>
        <p:nvPicPr>
          <p:cNvPr id="11" name="图片 10" descr="图片包含 柑橘, 水果&#10;&#10;已生成高可信度的说明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8575776" y="5760788"/>
            <a:ext cx="837360" cy="131884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 flipV="1">
            <a:off x="8994456" y="4448564"/>
            <a:ext cx="1793925" cy="2409436"/>
          </a:xfrm>
          <a:prstGeom prst="rect">
            <a:avLst/>
          </a:prstGeom>
        </p:spPr>
      </p:pic>
      <p:pic>
        <p:nvPicPr>
          <p:cNvPr id="13" name="图片 12" descr="图片包含 蛋糕, 室内, 餐桌, 巧克力&#10;&#10;已生成极高可信度的说明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46527" y="4679238"/>
            <a:ext cx="2071033" cy="217876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0512" y="1584706"/>
            <a:ext cx="1456862" cy="829471"/>
          </a:xfrm>
          <a:prstGeom prst="rect">
            <a:avLst/>
          </a:prstGeom>
        </p:spPr>
      </p:pic>
      <p:pic>
        <p:nvPicPr>
          <p:cNvPr id="15" name="图片 14" descr="图片包含 植物&#10;&#10;已生成极高可信度的说明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9807" y="3643"/>
            <a:ext cx="911495" cy="993092"/>
          </a:xfrm>
          <a:prstGeom prst="rect">
            <a:avLst/>
          </a:prstGeom>
        </p:spPr>
      </p:pic>
      <p:pic>
        <p:nvPicPr>
          <p:cNvPr id="16" name="图片 15" descr="图片包含 美食, 香蕉, 盘子, 水果&#10;&#10;已生成极高可信度的说明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0">
            <a:off x="1691257" y="-600371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  <p:sp>
        <p:nvSpPr>
          <p:cNvPr id="2" name="文本框 1"/>
          <p:cNvSpPr txBox="1"/>
          <p:nvPr/>
        </p:nvSpPr>
        <p:spPr>
          <a:xfrm>
            <a:off x="1887702" y="1673103"/>
            <a:ext cx="96661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餐饮管理系统是服务于餐馆的日常管理的，是为了满足餐饮业发展，科学管理餐馆管理、调高效率的管理系统。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近年来，作为我国第三产业中一个传统服务性行业，餐饮业的发展一直保持强劲的增长势头。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良好的发展态势给优质的餐饮企业提供了巨大的发展空间。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然而，在餐饮行业高速发展的同时，原材料成本升高、劳动力成本提升、租金成本上涨、管理人才匮乏、成本控制困难等多方面问题日益凸显，传统的管理、经营模式遭遇严峻挑战。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如何迅速由传统的“粗放式、模糊式、经验式经营”向“精细化、流程化、规模化经营”转型，成为整个餐饮行业需要面对的问题。</a:t>
            </a:r>
          </a:p>
        </p:txBody>
      </p:sp>
      <p:sp>
        <p:nvSpPr>
          <p:cNvPr id="17" name="TextBox 49"/>
          <p:cNvSpPr txBox="1"/>
          <p:nvPr/>
        </p:nvSpPr>
        <p:spPr>
          <a:xfrm>
            <a:off x="3609125" y="219213"/>
            <a:ext cx="4973749" cy="11079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eaLnBrk="0" hangingPunct="0"/>
            <a:r>
              <a:rPr lang="zh-CN" altLang="en-US" sz="3600" dirty="0">
                <a:solidFill>
                  <a:srgbClr val="3F8B6F"/>
                </a:solidFill>
                <a:latin typeface="+mn-ea"/>
                <a:cs typeface="+mn-ea"/>
                <a:sym typeface="+mn-lt"/>
              </a:rPr>
              <a:t>餐饮管理系统</a:t>
            </a:r>
            <a:endParaRPr lang="en-US" altLang="zh-CN" sz="3600" dirty="0">
              <a:solidFill>
                <a:srgbClr val="3F8B6F"/>
              </a:solidFill>
              <a:latin typeface="+mn-ea"/>
              <a:cs typeface="+mn-ea"/>
              <a:sym typeface="+mn-lt"/>
            </a:endParaRPr>
          </a:p>
          <a:p>
            <a:pPr algn="ctr" eaLnBrk="0" hangingPunct="0"/>
            <a:r>
              <a:rPr lang="en-US" altLang="zh-CN" sz="3600" dirty="0">
                <a:solidFill>
                  <a:srgbClr val="3F8B6F"/>
                </a:solidFill>
                <a:latin typeface="+mn-ea"/>
                <a:cs typeface="+mn-ea"/>
                <a:sym typeface="+mn-lt"/>
              </a:rPr>
              <a:t>Catering Manager</a:t>
            </a:r>
            <a:endParaRPr lang="zh-CN" altLang="en-US" sz="3600" dirty="0">
              <a:solidFill>
                <a:srgbClr val="3F8B6F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9807" y="4867273"/>
            <a:ext cx="6343467" cy="1288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无线智能化点菜，服务员可以随时随地为顾客点菜、加菜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即时把数据传到后台和分布在厨房与前台的打印机上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所有的操作数据都储存在后台的数据库中，以备查询</a:t>
            </a: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8"/>
          <p:cNvSpPr txBox="1"/>
          <p:nvPr/>
        </p:nvSpPr>
        <p:spPr>
          <a:xfrm>
            <a:off x="3849517" y="4169688"/>
            <a:ext cx="4492966" cy="6771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zh-CN" altLang="en-US" sz="4400" dirty="0">
                <a:solidFill>
                  <a:srgbClr val="404040"/>
                </a:solidFill>
                <a:cs typeface="+mn-ea"/>
                <a:sym typeface="+mn-lt"/>
              </a:rPr>
              <a:t>项目简介</a:t>
            </a:r>
            <a:endParaRPr lang="en-GB" altLang="zh-CN" sz="4400" dirty="0">
              <a:solidFill>
                <a:srgbClr val="404040"/>
              </a:solidFill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924425" y="1610147"/>
            <a:ext cx="2343150" cy="2343150"/>
            <a:chOff x="4650157" y="1362075"/>
            <a:chExt cx="2343150" cy="2343150"/>
          </a:xfrm>
        </p:grpSpPr>
        <p:sp>
          <p:nvSpPr>
            <p:cNvPr id="4" name="椭圆 3"/>
            <p:cNvSpPr/>
            <p:nvPr/>
          </p:nvSpPr>
          <p:spPr>
            <a:xfrm>
              <a:off x="4650157" y="1362075"/>
              <a:ext cx="2343150" cy="2343150"/>
            </a:xfrm>
            <a:prstGeom prst="ellipse">
              <a:avLst/>
            </a:prstGeom>
            <a:solidFill>
              <a:srgbClr val="6A6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340720" y="1810375"/>
              <a:ext cx="962024" cy="14465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800" dirty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  <a:endParaRPr lang="zh-CN" altLang="en-US" sz="8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0" name="图片 9" descr="图片包含 甜甜圈, 美食, 巧克力, 室内&#10;&#10;已生成极高可信度的说明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95973" y="93341"/>
            <a:ext cx="1331471" cy="1308514"/>
          </a:xfrm>
          <a:prstGeom prst="rect">
            <a:avLst/>
          </a:prstGeom>
        </p:spPr>
      </p:pic>
      <p:pic>
        <p:nvPicPr>
          <p:cNvPr id="11" name="图片 10" descr="图片包含 柑橘, 水果&#10;&#10;已生成高可信度的说明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8575776" y="5760788"/>
            <a:ext cx="837360" cy="131884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 flipV="1">
            <a:off x="8886189" y="4429453"/>
            <a:ext cx="1793925" cy="2409436"/>
          </a:xfrm>
          <a:prstGeom prst="rect">
            <a:avLst/>
          </a:prstGeom>
        </p:spPr>
      </p:pic>
      <p:pic>
        <p:nvPicPr>
          <p:cNvPr id="13" name="图片 12" descr="图片包含 蛋糕, 室内, 餐桌, 巧克力&#10;&#10;已生成极高可信度的说明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33537" y="4679238"/>
            <a:ext cx="2071033" cy="217876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0512" y="1584706"/>
            <a:ext cx="1456862" cy="829471"/>
          </a:xfrm>
          <a:prstGeom prst="rect">
            <a:avLst/>
          </a:prstGeom>
        </p:spPr>
      </p:pic>
      <p:pic>
        <p:nvPicPr>
          <p:cNvPr id="15" name="图片 14" descr="图片包含 植物&#10;&#10;已生成极高可信度的说明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9807" y="3643"/>
            <a:ext cx="911495" cy="993092"/>
          </a:xfrm>
          <a:prstGeom prst="rect">
            <a:avLst/>
          </a:prstGeom>
        </p:spPr>
      </p:pic>
      <p:pic>
        <p:nvPicPr>
          <p:cNvPr id="16" name="图片 15" descr="图片包含 美食, 香蕉, 盘子, 水果&#10;&#10;已生成极高可信度的说明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0">
            <a:off x="1738907" y="-600371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  <p:sp>
        <p:nvSpPr>
          <p:cNvPr id="18" name="TextBox 49"/>
          <p:cNvSpPr txBox="1"/>
          <p:nvPr/>
        </p:nvSpPr>
        <p:spPr>
          <a:xfrm>
            <a:off x="4210928" y="5063187"/>
            <a:ext cx="3770145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eaLnBrk="0" hangingPunct="0"/>
            <a:r>
              <a:rPr lang="zh-CN" altLang="en-US" sz="1600" dirty="0">
                <a:solidFill>
                  <a:srgbClr val="54534D"/>
                </a:solidFill>
                <a:cs typeface="+mn-ea"/>
                <a:sym typeface="+mn-lt"/>
              </a:rPr>
              <a:t>餐饮管理系统</a:t>
            </a:r>
            <a:endParaRPr lang="en-US" altLang="zh-CN" sz="1600" dirty="0">
              <a:solidFill>
                <a:srgbClr val="54534D"/>
              </a:solidFill>
              <a:cs typeface="+mn-ea"/>
              <a:sym typeface="+mn-lt"/>
            </a:endParaRPr>
          </a:p>
          <a:p>
            <a:pPr algn="ctr" eaLnBrk="0" hangingPunct="0"/>
            <a:r>
              <a:rPr lang="en-US" altLang="zh-CN" sz="1600" dirty="0">
                <a:solidFill>
                  <a:srgbClr val="54534D"/>
                </a:solidFill>
                <a:cs typeface="+mn-ea"/>
                <a:sym typeface="+mn-lt"/>
              </a:rPr>
              <a:t>Catering Manager</a:t>
            </a:r>
            <a:endParaRPr lang="zh-CN" altLang="en-US" sz="1600" dirty="0">
              <a:solidFill>
                <a:srgbClr val="54534D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49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6358419" y="1557468"/>
            <a:ext cx="1986671" cy="867978"/>
            <a:chOff x="6381082" y="5518779"/>
            <a:chExt cx="1986671" cy="867978"/>
          </a:xfrm>
        </p:grpSpPr>
        <p:sp>
          <p:nvSpPr>
            <p:cNvPr id="34" name="Rectangle 33"/>
            <p:cNvSpPr/>
            <p:nvPr/>
          </p:nvSpPr>
          <p:spPr>
            <a:xfrm>
              <a:off x="6381082" y="5782234"/>
              <a:ext cx="1986671" cy="604523"/>
            </a:xfrm>
            <a:prstGeom prst="rect">
              <a:avLst/>
            </a:prstGeom>
            <a:solidFill>
              <a:srgbClr val="499894">
                <a:alpha val="80000"/>
              </a:srgb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6413012" y="5518779"/>
              <a:ext cx="1922810" cy="758740"/>
              <a:chOff x="4251790" y="3138215"/>
              <a:chExt cx="1891423" cy="746353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4251790" y="3138215"/>
                <a:ext cx="18914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1600" spc="3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4605577" y="3421862"/>
                <a:ext cx="1183848" cy="462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40000"/>
                  </a:lnSpc>
                </a:pPr>
                <a:r>
                  <a:rPr lang="en-US" sz="2000" dirty="0">
                    <a:solidFill>
                      <a:schemeClr val="bg1"/>
                    </a:solidFill>
                    <a:cs typeface="+mn-ea"/>
                    <a:sym typeface="+mn-lt"/>
                  </a:rPr>
                  <a:t>L</a:t>
                </a:r>
                <a:r>
                  <a:rPr lang="en-US" altLang="zh-CN" sz="2000" dirty="0">
                    <a:solidFill>
                      <a:schemeClr val="bg1"/>
                    </a:solidFill>
                    <a:cs typeface="+mn-ea"/>
                    <a:sym typeface="+mn-lt"/>
                  </a:rPr>
                  <a:t>ead</a:t>
                </a:r>
                <a:r>
                  <a:rPr lang="en-US" sz="2000" dirty="0">
                    <a:solidFill>
                      <a:schemeClr val="bg1"/>
                    </a:solidFill>
                    <a:cs typeface="+mn-ea"/>
                    <a:sym typeface="+mn-lt"/>
                  </a:rPr>
                  <a:t>er</a:t>
                </a:r>
              </a:p>
            </p:txBody>
          </p:sp>
        </p:grpSp>
      </p:grpSp>
      <p:sp>
        <p:nvSpPr>
          <p:cNvPr id="17" name="TextBox 16"/>
          <p:cNvSpPr txBox="1"/>
          <p:nvPr/>
        </p:nvSpPr>
        <p:spPr>
          <a:xfrm>
            <a:off x="3524388" y="604158"/>
            <a:ext cx="454439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3600" spc="30" dirty="0">
                <a:solidFill>
                  <a:srgbClr val="3F8B6F"/>
                </a:solidFill>
                <a:cs typeface="+mn-ea"/>
                <a:sym typeface="+mn-lt"/>
              </a:rPr>
              <a:t>我们的团队</a:t>
            </a:r>
            <a:endParaRPr lang="en-US" sz="3600" spc="30" dirty="0">
              <a:solidFill>
                <a:srgbClr val="3F8B6F"/>
              </a:solidFill>
              <a:cs typeface="+mn-ea"/>
              <a:sym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32204" y="1195089"/>
            <a:ext cx="5527592" cy="359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1400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rPr>
              <a:t>C</a:t>
            </a:r>
            <a:r>
              <a:rPr lang="en-US" altLang="zh-CN" sz="1400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rPr>
              <a:t>atering Manager Team</a:t>
            </a:r>
            <a:endParaRPr lang="en-US" sz="1400" dirty="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  <a:cs typeface="+mn-ea"/>
              <a:sym typeface="+mn-lt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5796584" y="1687642"/>
            <a:ext cx="598830" cy="0"/>
          </a:xfrm>
          <a:prstGeom prst="line">
            <a:avLst/>
          </a:prstGeom>
          <a:ln w="38100">
            <a:solidFill>
              <a:srgbClr val="3F8B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imgsa.baidu.com/forum/w%3D580/sign=9e98d3a45eb5c9ea62f303ebe538b622/09e343166d224f4a8aa796bc0cf790529822d17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50" r="8474"/>
          <a:stretch>
            <a:fillRect/>
          </a:stretch>
        </p:blipFill>
        <p:spPr bwMode="auto">
          <a:xfrm>
            <a:off x="6234125" y="2633226"/>
            <a:ext cx="2264585" cy="31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6775867" y="5314535"/>
            <a:ext cx="118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人生啊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3"/>
          <a:stretch>
            <a:fillRect/>
          </a:stretch>
        </p:blipFill>
        <p:spPr>
          <a:xfrm>
            <a:off x="8784414" y="2633197"/>
            <a:ext cx="2264585" cy="314903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65" y="2633197"/>
            <a:ext cx="2279417" cy="313167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2411" y="2633197"/>
            <a:ext cx="2252009" cy="313163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7000" contrast="-8000"/>
                    </a14:imgEffect>
                    <a14:imgEffect>
                      <a14:saturation sa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32514">
            <a:off x="6285238" y="3706195"/>
            <a:ext cx="303849" cy="303849"/>
          </a:xfrm>
          <a:prstGeom prst="rect">
            <a:avLst/>
          </a:prstGeom>
          <a:effectLst>
            <a:outerShdw blurRad="406400" dist="50800" dir="5400000" algn="ctr" rotWithShape="0">
              <a:srgbClr val="000000"/>
            </a:outerShdw>
          </a:effectLst>
        </p:spPr>
      </p:pic>
      <p:pic>
        <p:nvPicPr>
          <p:cNvPr id="1034" name="Picture 10" descr="https://timgsa.baidu.com/timg?image&amp;quality=80&amp;size=b9999_10000&amp;sec=1528900796294&amp;di=396ec2825b03574069b002c92f8eb4dc&amp;imgtype=0&amp;src=http%3A%2F%2Fuploads.cnfla.com%2Fallimg%2F201606%2F54-160621155Q3L5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2" r="10389"/>
          <a:stretch>
            <a:fillRect/>
          </a:stretch>
        </p:blipFill>
        <p:spPr bwMode="auto">
          <a:xfrm>
            <a:off x="8782888" y="2633197"/>
            <a:ext cx="2267636" cy="314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图片 18" descr="图片包含 甜甜圈, 美食, 巧克力, 室内&#10;&#10;已生成极高可信度的说明">
            <a:extLst>
              <a:ext uri="{FF2B5EF4-FFF2-40B4-BE49-F238E27FC236}">
                <a16:creationId xmlns:a16="http://schemas.microsoft.com/office/drawing/2014/main" id="{B0BF54A0-11FB-490F-838C-D28901FCC646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95973" y="93341"/>
            <a:ext cx="1331471" cy="1308514"/>
          </a:xfrm>
          <a:prstGeom prst="rect">
            <a:avLst/>
          </a:prstGeom>
        </p:spPr>
      </p:pic>
      <p:pic>
        <p:nvPicPr>
          <p:cNvPr id="21" name="图片 20" descr="图片包含 柑橘, 水果&#10;&#10;已生成高可信度的说明">
            <a:extLst>
              <a:ext uri="{FF2B5EF4-FFF2-40B4-BE49-F238E27FC236}">
                <a16:creationId xmlns:a16="http://schemas.microsoft.com/office/drawing/2014/main" id="{64E0BA67-F43E-430F-9FC2-6E352512A92D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5400000">
            <a:off x="8575776" y="5760788"/>
            <a:ext cx="837360" cy="131884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88A9FD2-EE03-4DBC-B8FE-CC3240F0E02A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flipH="1" flipV="1">
            <a:off x="10430520" y="4467"/>
            <a:ext cx="1793925" cy="2409436"/>
          </a:xfrm>
          <a:prstGeom prst="rect">
            <a:avLst/>
          </a:prstGeom>
        </p:spPr>
      </p:pic>
      <p:pic>
        <p:nvPicPr>
          <p:cNvPr id="24" name="图片 23" descr="图片包含 蛋糕, 室内, 餐桌, 巧克力&#10;&#10;已生成极高可信度的说明">
            <a:extLst>
              <a:ext uri="{FF2B5EF4-FFF2-40B4-BE49-F238E27FC236}">
                <a16:creationId xmlns:a16="http://schemas.microsoft.com/office/drawing/2014/main" id="{42ED0262-AF98-4175-B5EB-F238B49BDDFA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75435" y="5354526"/>
            <a:ext cx="1429135" cy="1503474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427CDFF7-81DF-498B-92DB-9125B64957B9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30512" y="1584706"/>
            <a:ext cx="1456862" cy="829471"/>
          </a:xfrm>
          <a:prstGeom prst="rect">
            <a:avLst/>
          </a:prstGeom>
        </p:spPr>
      </p:pic>
      <p:pic>
        <p:nvPicPr>
          <p:cNvPr id="27" name="图片 26" descr="图片包含 植物&#10;&#10;已生成极高可信度的说明">
            <a:extLst>
              <a:ext uri="{FF2B5EF4-FFF2-40B4-BE49-F238E27FC236}">
                <a16:creationId xmlns:a16="http://schemas.microsoft.com/office/drawing/2014/main" id="{96168A3C-22F3-44AA-BE59-411AAFFA0646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09807" y="3643"/>
            <a:ext cx="911495" cy="993092"/>
          </a:xfrm>
          <a:prstGeom prst="rect">
            <a:avLst/>
          </a:prstGeom>
        </p:spPr>
      </p:pic>
      <p:pic>
        <p:nvPicPr>
          <p:cNvPr id="28" name="图片 27" descr="图片包含 美食, 香蕉, 盘子, 水果&#10;&#10;已生成极高可信度的说明">
            <a:extLst>
              <a:ext uri="{FF2B5EF4-FFF2-40B4-BE49-F238E27FC236}">
                <a16:creationId xmlns:a16="http://schemas.microsoft.com/office/drawing/2014/main" id="{C472C306-AA93-4D50-ADEE-12750A29B6A7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5400000">
            <a:off x="1738907" y="-600371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  <p:sp>
        <p:nvSpPr>
          <p:cNvPr id="29" name="TextBox 17">
            <a:extLst>
              <a:ext uri="{FF2B5EF4-FFF2-40B4-BE49-F238E27FC236}">
                <a16:creationId xmlns:a16="http://schemas.microsoft.com/office/drawing/2014/main" id="{D6A0594A-8ED4-4A30-A2AB-2FEC68CD03E6}"/>
              </a:ext>
            </a:extLst>
          </p:cNvPr>
          <p:cNvSpPr txBox="1"/>
          <p:nvPr/>
        </p:nvSpPr>
        <p:spPr>
          <a:xfrm>
            <a:off x="6940681" y="5782234"/>
            <a:ext cx="855303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4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rPr>
              <a:t>倪洁</a:t>
            </a:r>
            <a:endParaRPr lang="en-US" sz="1400" dirty="0">
              <a:solidFill>
                <a:schemeClr val="tx2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+mn-ea"/>
              <a:sym typeface="+mn-lt"/>
            </a:endParaRPr>
          </a:p>
        </p:txBody>
      </p:sp>
      <p:sp>
        <p:nvSpPr>
          <p:cNvPr id="30" name="TextBox 17">
            <a:extLst>
              <a:ext uri="{FF2B5EF4-FFF2-40B4-BE49-F238E27FC236}">
                <a16:creationId xmlns:a16="http://schemas.microsoft.com/office/drawing/2014/main" id="{7AD772DD-DEAE-4F99-B57C-E57153D33CF5}"/>
              </a:ext>
            </a:extLst>
          </p:cNvPr>
          <p:cNvSpPr txBox="1"/>
          <p:nvPr/>
        </p:nvSpPr>
        <p:spPr>
          <a:xfrm>
            <a:off x="9707458" y="5782234"/>
            <a:ext cx="855303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4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rPr>
              <a:t>于林林</a:t>
            </a:r>
            <a:endParaRPr lang="en-US" sz="1400" dirty="0">
              <a:solidFill>
                <a:schemeClr val="tx2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+mn-ea"/>
              <a:sym typeface="+mn-lt"/>
            </a:endParaRPr>
          </a:p>
        </p:txBody>
      </p:sp>
      <p:sp>
        <p:nvSpPr>
          <p:cNvPr id="31" name="TextBox 17">
            <a:extLst>
              <a:ext uri="{FF2B5EF4-FFF2-40B4-BE49-F238E27FC236}">
                <a16:creationId xmlns:a16="http://schemas.microsoft.com/office/drawing/2014/main" id="{255E3C94-B476-4CA4-9C3F-C071198A0C14}"/>
              </a:ext>
            </a:extLst>
          </p:cNvPr>
          <p:cNvSpPr txBox="1"/>
          <p:nvPr/>
        </p:nvSpPr>
        <p:spPr>
          <a:xfrm>
            <a:off x="1796286" y="5782234"/>
            <a:ext cx="855303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4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rPr>
              <a:t>王晨</a:t>
            </a:r>
            <a:endParaRPr lang="en-US" sz="1400" dirty="0">
              <a:solidFill>
                <a:schemeClr val="tx2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+mn-ea"/>
              <a:sym typeface="+mn-lt"/>
            </a:endParaRPr>
          </a:p>
        </p:txBody>
      </p:sp>
      <p:sp>
        <p:nvSpPr>
          <p:cNvPr id="32" name="TextBox 17">
            <a:extLst>
              <a:ext uri="{FF2B5EF4-FFF2-40B4-BE49-F238E27FC236}">
                <a16:creationId xmlns:a16="http://schemas.microsoft.com/office/drawing/2014/main" id="{79CCA63B-AB41-4F1B-A43C-E482F0B34FD3}"/>
              </a:ext>
            </a:extLst>
          </p:cNvPr>
          <p:cNvSpPr txBox="1"/>
          <p:nvPr/>
        </p:nvSpPr>
        <p:spPr>
          <a:xfrm>
            <a:off x="4477438" y="5782234"/>
            <a:ext cx="855303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4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rPr>
              <a:t>周奕雯</a:t>
            </a:r>
            <a:endParaRPr lang="en-US" sz="1400" dirty="0">
              <a:solidFill>
                <a:schemeClr val="tx2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99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99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99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99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699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99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9" grpId="0"/>
      <p:bldP spid="30" grpId="0"/>
      <p:bldP spid="31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041152" y="2427782"/>
            <a:ext cx="109691" cy="1228916"/>
            <a:chOff x="6041152" y="2427782"/>
            <a:chExt cx="109691" cy="1228916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6096001" y="2457319"/>
              <a:ext cx="0" cy="1199379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Diamond 24"/>
            <p:cNvSpPr/>
            <p:nvPr/>
          </p:nvSpPr>
          <p:spPr>
            <a:xfrm>
              <a:off x="6041152" y="2427782"/>
              <a:ext cx="109691" cy="109691"/>
            </a:xfrm>
            <a:prstGeom prst="diamond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cxnSp>
        <p:nvCxnSpPr>
          <p:cNvPr id="23" name="Straight Connector 22"/>
          <p:cNvCxnSpPr/>
          <p:nvPr/>
        </p:nvCxnSpPr>
        <p:spPr>
          <a:xfrm>
            <a:off x="6096001" y="3826762"/>
            <a:ext cx="0" cy="148893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096001" y="5485763"/>
            <a:ext cx="0" cy="137223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998356" y="3637780"/>
            <a:ext cx="195290" cy="195288"/>
          </a:xfrm>
          <a:prstGeom prst="ellipse">
            <a:avLst/>
          </a:prstGeom>
          <a:solidFill>
            <a:srgbClr val="499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056831" y="3696255"/>
            <a:ext cx="78338" cy="783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5998356" y="5303087"/>
            <a:ext cx="195290" cy="195288"/>
          </a:xfrm>
          <a:prstGeom prst="ellipse">
            <a:avLst/>
          </a:prstGeom>
          <a:solidFill>
            <a:srgbClr val="499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056831" y="5361562"/>
            <a:ext cx="78338" cy="783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980765" y="655461"/>
            <a:ext cx="623047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3600" spc="30" dirty="0">
                <a:solidFill>
                  <a:srgbClr val="3F8B6F"/>
                </a:solidFill>
                <a:cs typeface="+mn-ea"/>
                <a:sym typeface="+mn-lt"/>
              </a:rPr>
              <a:t>项目开发历程</a:t>
            </a:r>
            <a:endParaRPr lang="en-US" sz="3600" spc="30" dirty="0">
              <a:solidFill>
                <a:srgbClr val="3F8B6F"/>
              </a:solidFill>
              <a:cs typeface="+mn-ea"/>
              <a:sym typeface="+mn-lt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5796584" y="1687642"/>
            <a:ext cx="598830" cy="0"/>
          </a:xfrm>
          <a:prstGeom prst="line">
            <a:avLst/>
          </a:prstGeom>
          <a:ln w="38100">
            <a:solidFill>
              <a:srgbClr val="3F8B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872484" y="4793759"/>
            <a:ext cx="10207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spc="30" noProof="0" dirty="0">
                <a:solidFill>
                  <a:srgbClr val="000000"/>
                </a:solidFill>
                <a:cs typeface="+mn-ea"/>
                <a:sym typeface="+mn-lt"/>
              </a:rPr>
              <a:t>学习阶段</a:t>
            </a:r>
            <a:endParaRPr kumimoji="0" lang="en-US" sz="1600" b="0" i="0" u="none" strike="noStrike" kern="1200" cap="none" spc="3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72484" y="5139773"/>
            <a:ext cx="3666890" cy="836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Cambria" panose="02040503050406030204" pitchFamily="18" charset="0"/>
                <a:cs typeface="+mn-ea"/>
                <a:sym typeface="+mn-lt"/>
              </a:rPr>
              <a:t>配置环境</a:t>
            </a:r>
            <a:endParaRPr lang="en-US" altLang="zh-CN" sz="1200" dirty="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  <a:cs typeface="+mn-ea"/>
              <a:sym typeface="+mn-lt"/>
            </a:endParaRPr>
          </a:p>
          <a:p>
            <a:pPr>
              <a:lnSpc>
                <a:spcPct val="14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Cambria" panose="02040503050406030204" pitchFamily="18" charset="0"/>
                <a:cs typeface="+mn-ea"/>
                <a:sym typeface="+mn-lt"/>
              </a:rPr>
              <a:t>尝试搭建数据库</a:t>
            </a:r>
            <a:endParaRPr lang="en-US" altLang="zh-CN" sz="1200" dirty="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  <a:cs typeface="+mn-ea"/>
              <a:sym typeface="+mn-lt"/>
            </a:endParaRPr>
          </a:p>
          <a:p>
            <a:pPr>
              <a:lnSpc>
                <a:spcPct val="14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Cambria" panose="02040503050406030204" pitchFamily="18" charset="0"/>
                <a:cs typeface="+mn-ea"/>
                <a:sym typeface="+mn-lt"/>
              </a:rPr>
              <a:t>熟悉</a:t>
            </a:r>
            <a:r>
              <a:rPr lang="en-US" altLang="zh-CN" sz="1200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rPr>
              <a:t>C#</a:t>
            </a:r>
            <a:r>
              <a:rPr lang="zh-CN" altLang="en-US" sz="1200" dirty="0">
                <a:solidFill>
                  <a:schemeClr val="tx2"/>
                </a:solidFill>
                <a:latin typeface="Cambria" panose="02040503050406030204" pitchFamily="18" charset="0"/>
                <a:cs typeface="+mn-ea"/>
                <a:sym typeface="+mn-lt"/>
              </a:rPr>
              <a:t>语言</a:t>
            </a:r>
            <a:endParaRPr lang="en-US" altLang="zh-CN" sz="1200" dirty="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  <a:cs typeface="+mn-ea"/>
              <a:sym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72484" y="3443037"/>
            <a:ext cx="13190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1200" cap="none" spc="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201</a:t>
            </a:r>
            <a:r>
              <a:rPr kumimoji="0" lang="en-US" altLang="zh-CN" sz="3200" b="0" i="0" u="none" strike="noStrike" kern="1200" cap="none" spc="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8.5.5</a:t>
            </a:r>
            <a:endParaRPr kumimoji="0" lang="en-US" sz="3200" b="0" i="0" u="none" strike="noStrike" kern="1200" cap="none" spc="3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16787" y="3128452"/>
            <a:ext cx="602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spc="30" noProof="0" dirty="0">
                <a:solidFill>
                  <a:srgbClr val="000000"/>
                </a:solidFill>
                <a:cs typeface="+mn-ea"/>
                <a:sym typeface="+mn-lt"/>
              </a:rPr>
              <a:t>定题</a:t>
            </a:r>
            <a:endParaRPr kumimoji="0" lang="en-US" sz="1600" b="0" i="0" u="none" strike="noStrike" kern="1200" cap="none" spc="3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52626" y="3474466"/>
            <a:ext cx="3666890" cy="580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Cambria" panose="02040503050406030204" pitchFamily="18" charset="0"/>
                <a:cs typeface="+mn-ea"/>
                <a:sym typeface="+mn-lt"/>
              </a:rPr>
              <a:t>开发餐饮管理系统 </a:t>
            </a:r>
            <a:endParaRPr lang="en-US" altLang="zh-CN" sz="1200" dirty="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  <a:cs typeface="+mn-ea"/>
              <a:sym typeface="+mn-lt"/>
            </a:endParaRPr>
          </a:p>
          <a:p>
            <a:pPr algn="r">
              <a:lnSpc>
                <a:spcPct val="140000"/>
              </a:lnSpc>
            </a:pPr>
            <a:r>
              <a:rPr lang="en-US" altLang="zh-CN" sz="1200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rPr>
              <a:t>PC</a:t>
            </a:r>
            <a:r>
              <a:rPr lang="zh-CN" altLang="en-US" sz="1200" dirty="0">
                <a:solidFill>
                  <a:schemeClr val="tx2"/>
                </a:solidFill>
                <a:latin typeface="Cambria" panose="02040503050406030204" pitchFamily="18" charset="0"/>
                <a:cs typeface="+mn-ea"/>
                <a:sym typeface="+mn-lt"/>
              </a:rPr>
              <a:t>端程序</a:t>
            </a:r>
            <a:endParaRPr lang="en-US" sz="1200" dirty="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  <a:cs typeface="+mn-ea"/>
              <a:sym typeface="+mn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17799" y="5108344"/>
            <a:ext cx="1501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1200" cap="none" spc="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2</a:t>
            </a:r>
            <a:r>
              <a:rPr kumimoji="0" lang="en-US" altLang="zh-CN" sz="3200" b="0" i="0" u="none" strike="noStrike" kern="1200" cap="none" spc="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018.5.15</a:t>
            </a:r>
            <a:endParaRPr kumimoji="0" lang="en-US" sz="3200" b="0" i="0" u="none" strike="noStrike" kern="1200" cap="none" spc="3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54782" y="-24063"/>
            <a:ext cx="12313457" cy="6882063"/>
            <a:chOff x="-95973" y="-435636"/>
            <a:chExt cx="12327224" cy="7653690"/>
          </a:xfrm>
        </p:grpSpPr>
        <p:pic>
          <p:nvPicPr>
            <p:cNvPr id="30" name="图片 29" descr="图片包含 甜甜圈, 美食, 巧克力, 室内&#10;&#10;已生成极高可信度的说明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5973" y="93341"/>
              <a:ext cx="1331471" cy="1308514"/>
            </a:xfrm>
            <a:prstGeom prst="rect">
              <a:avLst/>
            </a:prstGeom>
          </p:spPr>
        </p:pic>
        <p:pic>
          <p:nvPicPr>
            <p:cNvPr id="31" name="图片 30" descr="图片包含 柑橘, 水果&#10;&#10;已生成高可信度的说明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8575776" y="5760788"/>
              <a:ext cx="837360" cy="1318841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flipH="1" flipV="1">
              <a:off x="9372840" y="4808618"/>
              <a:ext cx="1793925" cy="2409436"/>
            </a:xfrm>
            <a:prstGeom prst="rect">
              <a:avLst/>
            </a:prstGeom>
          </p:spPr>
        </p:pic>
        <p:pic>
          <p:nvPicPr>
            <p:cNvPr id="34" name="图片 33" descr="图片包含 蛋糕, 室内, 餐桌, 巧克力&#10;&#10;已生成极高可信度的说明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60218" y="4988290"/>
              <a:ext cx="2071033" cy="2178762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0512" y="1584706"/>
              <a:ext cx="1456862" cy="829471"/>
            </a:xfrm>
            <a:prstGeom prst="rect">
              <a:avLst/>
            </a:prstGeom>
          </p:spPr>
        </p:pic>
        <p:pic>
          <p:nvPicPr>
            <p:cNvPr id="36" name="图片 35" descr="图片包含 美食, 香蕉, 盘子, 水果&#10;&#10;已生成极高可信度的说明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691257" y="-1036008"/>
              <a:ext cx="1871650" cy="3072393"/>
            </a:xfrm>
            <a:prstGeom prst="rect">
              <a:avLst/>
            </a:prstGeom>
            <a:effectLst>
              <a:outerShdw blurRad="330200" dist="50800" dir="5400000" sx="102000" sy="102000" algn="ctr" rotWithShape="0">
                <a:srgbClr val="000000">
                  <a:alpha val="41000"/>
                </a:srgbClr>
              </a:outerShdw>
            </a:effectLst>
          </p:spPr>
        </p:pic>
      </p:grpSp>
      <p:sp>
        <p:nvSpPr>
          <p:cNvPr id="37" name="TextBox 49"/>
          <p:cNvSpPr txBox="1"/>
          <p:nvPr/>
        </p:nvSpPr>
        <p:spPr>
          <a:xfrm>
            <a:off x="4210924" y="1327475"/>
            <a:ext cx="3770145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eaLnBrk="0" hangingPunct="0"/>
            <a:r>
              <a:rPr lang="en-US" altLang="zh-CN" sz="1600" dirty="0">
                <a:solidFill>
                  <a:srgbClr val="54534D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rPr>
              <a:t>Catering Manager</a:t>
            </a:r>
            <a:endParaRPr lang="zh-CN" altLang="en-US" sz="1600" dirty="0">
              <a:solidFill>
                <a:srgbClr val="54534D"/>
              </a:solidFill>
              <a:latin typeface="Cambria" panose="02040503050406030204" pitchFamily="18" charset="0"/>
              <a:cs typeface="+mn-ea"/>
              <a:sym typeface="+mn-lt"/>
            </a:endParaRPr>
          </a:p>
        </p:txBody>
      </p:sp>
      <p:sp>
        <p:nvSpPr>
          <p:cNvPr id="27" name="Rectangle 21">
            <a:extLst>
              <a:ext uri="{FF2B5EF4-FFF2-40B4-BE49-F238E27FC236}">
                <a16:creationId xmlns:a16="http://schemas.microsoft.com/office/drawing/2014/main" id="{114573BA-D56A-40BF-BCE4-3514B5F89AD8}"/>
              </a:ext>
            </a:extLst>
          </p:cNvPr>
          <p:cNvSpPr/>
          <p:nvPr/>
        </p:nvSpPr>
        <p:spPr>
          <a:xfrm>
            <a:off x="5455828" y="1901854"/>
            <a:ext cx="1280344" cy="518928"/>
          </a:xfrm>
          <a:prstGeom prst="rect">
            <a:avLst/>
          </a:prstGeom>
          <a:solidFill>
            <a:srgbClr val="499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8" name="TextBox 23">
            <a:extLst>
              <a:ext uri="{FF2B5EF4-FFF2-40B4-BE49-F238E27FC236}">
                <a16:creationId xmlns:a16="http://schemas.microsoft.com/office/drawing/2014/main" id="{CE86F5C3-88B9-46A2-A025-E7AB4A1464D9}"/>
              </a:ext>
            </a:extLst>
          </p:cNvPr>
          <p:cNvSpPr txBox="1"/>
          <p:nvPr/>
        </p:nvSpPr>
        <p:spPr>
          <a:xfrm>
            <a:off x="5784051" y="1961263"/>
            <a:ext cx="623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S</a:t>
            </a:r>
            <a:r>
              <a:rPr kumimoji="0" lang="en-US" altLang="zh-CN" sz="20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tart</a:t>
            </a:r>
            <a:endParaRPr kumimoji="0" lang="en-US" sz="2000" b="0" i="0" u="none" strike="noStrike" kern="1200" cap="none" spc="3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25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2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2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7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25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7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2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75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  <p:bldP spid="15" grpId="0" animBg="1"/>
      <p:bldP spid="26" grpId="0"/>
      <p:bldP spid="20" grpId="0"/>
      <p:bldP spid="21" grpId="0"/>
      <p:bldP spid="19" grpId="0"/>
      <p:bldP spid="5" grpId="0"/>
      <p:bldP spid="29" grpId="0"/>
      <p:bldP spid="33" grpId="0"/>
      <p:bldP spid="37" grpId="0"/>
      <p:bldP spid="27" grpId="0" animBg="1"/>
      <p:bldP spid="3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gpvl3jp">
      <a:majorFont>
        <a:latin typeface="Agency FB"/>
        <a:ea typeface="微软雅黑"/>
        <a:cs typeface=""/>
      </a:majorFont>
      <a:minorFont>
        <a:latin typeface="Agency FB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551</Words>
  <Application>Microsoft Office PowerPoint</Application>
  <PresentationFormat>宽屏</PresentationFormat>
  <Paragraphs>161</Paragraphs>
  <Slides>21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等线</vt:lpstr>
      <vt:lpstr>华文行楷</vt:lpstr>
      <vt:lpstr>微软雅黑</vt:lpstr>
      <vt:lpstr>Agency FB</vt:lpstr>
      <vt:lpstr>Arial</vt:lpstr>
      <vt:lpstr>Cambria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keywords>http://www.ypppt.com/</cp:keywords>
  <dc:description>http://www.ypppt.com/</dc:description>
  <cp:lastModifiedBy>Ni</cp:lastModifiedBy>
  <cp:revision>78</cp:revision>
  <dcterms:created xsi:type="dcterms:W3CDTF">2017-09-04T00:04:00Z</dcterms:created>
  <dcterms:modified xsi:type="dcterms:W3CDTF">2018-06-13T13:36:40Z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2052-10.1.0.7245</vt:lpwstr>
  </property>
</Properties>
</file>